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79" r:id="rId5"/>
    <p:sldId id="259" r:id="rId6"/>
    <p:sldId id="297" r:id="rId7"/>
    <p:sldId id="263" r:id="rId8"/>
    <p:sldId id="298" r:id="rId9"/>
    <p:sldId id="300" r:id="rId10"/>
    <p:sldId id="301" r:id="rId11"/>
    <p:sldId id="302" r:id="rId12"/>
    <p:sldId id="303" r:id="rId13"/>
    <p:sldId id="306" r:id="rId14"/>
    <p:sldId id="307" r:id="rId15"/>
    <p:sldId id="311" r:id="rId16"/>
    <p:sldId id="312" r:id="rId17"/>
    <p:sldId id="310" r:id="rId18"/>
    <p:sldId id="313" r:id="rId19"/>
    <p:sldId id="308" r:id="rId20"/>
    <p:sldId id="314" r:id="rId21"/>
    <p:sldId id="315" r:id="rId22"/>
    <p:sldId id="317" r:id="rId23"/>
    <p:sldId id="282" r:id="rId24"/>
    <p:sldId id="318" r:id="rId25"/>
    <p:sldId id="319" r:id="rId26"/>
    <p:sldId id="320" r:id="rId27"/>
    <p:sldId id="321" r:id="rId28"/>
    <p:sldId id="323" r:id="rId29"/>
    <p:sldId id="284" r:id="rId30"/>
    <p:sldId id="325" r:id="rId31"/>
    <p:sldId id="326" r:id="rId32"/>
    <p:sldId id="327" r:id="rId33"/>
    <p:sldId id="330" r:id="rId34"/>
    <p:sldId id="329" r:id="rId35"/>
    <p:sldId id="331" r:id="rId36"/>
    <p:sldId id="332" r:id="rId37"/>
    <p:sldId id="333" r:id="rId38"/>
    <p:sldId id="334" r:id="rId39"/>
    <p:sldId id="336" r:id="rId4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E64B"/>
    <a:srgbClr val="13F9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2FD9-FAF6-4D46-987B-6651044EAE1F}" type="datetimeFigureOut">
              <a:rPr lang="pt-BR" smtClean="0"/>
              <a:pPr/>
              <a:t>08/04/2010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61D9B-31EC-45FD-B552-5C18A8F8466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857224" y="642918"/>
            <a:ext cx="68580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 smtClean="0">
                <a:solidFill>
                  <a:schemeClr val="tx2">
                    <a:lumMod val="75000"/>
                  </a:schemeClr>
                </a:solidFill>
              </a:rPr>
              <a:t>Novos Modelos de Empresas</a:t>
            </a:r>
            <a:endParaRPr lang="pt-BR" sz="8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agem 4" descr="trave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5498810"/>
            <a:ext cx="3863733" cy="1359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628" y="714356"/>
            <a:ext cx="785814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lang="pt-BR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lang="pt-BR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urismo ganha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importância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todo o mundo, em virtude do seu papel relevante no desenvolvimento econômico e social, gerando renda e empregos diretos e indiretos.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endParaRPr lang="pt-BR" dirty="0" smtClean="0">
              <a:solidFill>
                <a:srgbClr val="000000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0488" algn="l"/>
              </a:tabLst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É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uma atividade de demanda, associada ao consumo, sendo seu desempenho fortemente influenciado pelo crescimento no nível de renda dos consumidores efetivos e dos demandantes potenciais.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0488" algn="l"/>
              </a:tabLst>
            </a:pPr>
            <a:endParaRPr lang="pt-BR" dirty="0" smtClean="0">
              <a:solidFill>
                <a:srgbClr val="000000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0488" algn="l"/>
              </a:tabLst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Este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setor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emprega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cerca de 231 milhões de pessoas e gerando mais de 10,4% do PIB mundial. </a:t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90488" algn="l"/>
              </a:tabLst>
            </a:pPr>
            <a:r>
              <a:rPr lang="pt-BR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Segundo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dados da Organização Mundial de Turismo (OMT), entre 2000 e 2008, as viagens internacionais cresceram 4,2% ao ano, alcançando o total de 922 milhões de turistas em 2008, gerando uma renda de aproximadamente US$ 5 trilhões (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Fonte: OMT. World </a:t>
            </a:r>
            <a:r>
              <a:rPr kumimoji="0" lang="pt-B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Tourism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pt-B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Barometer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Madri, v. 7, n. 2, junho 2009).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pic>
        <p:nvPicPr>
          <p:cNvPr id="5" name="Imagem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58" t="30453" r="22272" b="16264"/>
          <a:stretch>
            <a:fillRect/>
          </a:stretch>
        </p:blipFill>
        <p:spPr bwMode="auto">
          <a:xfrm>
            <a:off x="1071538" y="630228"/>
            <a:ext cx="7000924" cy="422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214414" y="4917056"/>
            <a:ext cx="7286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Gráfico 1- Comportamento do Fluxo Turístico Internacional - 1995-2008</a:t>
            </a:r>
            <a:endParaRPr kumimoji="0" lang="pt-B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Fonte: Organização Mundial do Turismo – OMT</a:t>
            </a:r>
            <a:endParaRPr kumimoji="0" lang="pt-B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57158" y="214290"/>
            <a:ext cx="850109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Cenário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favorável ao crescimento do turismo mundial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interrompido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pela crise financeira internacional que atingiu a economia global em meados de 2008.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Combinado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 este cenário de incerteza econômica, </a:t>
            </a: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há contribuição do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surto de gripe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H1N1.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Apesar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da maior volatilidade da taxa de crescimento do turismo, os períodos de crescimento da economia mundial coincidem com os períodos de aumento do fluxo turístico internacional.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Imagem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98" t="9801" r="3249" b="8676"/>
          <a:stretch>
            <a:fillRect/>
          </a:stretch>
        </p:blipFill>
        <p:spPr bwMode="auto">
          <a:xfrm>
            <a:off x="1500166" y="2714620"/>
            <a:ext cx="56436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71668" y="5643578"/>
            <a:ext cx="77866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Gráfico 2 - Taxa de Crescimento do Turismo Mundial e da Economia Mundial - 1996 – 2008</a:t>
            </a:r>
            <a:endParaRPr kumimoji="0" lang="pt-B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Helvetica"/>
              </a:rPr>
              <a:t>Fonte: Organização Mundial do Turismo – OMT - e Fundo Monetário Internacional - FMI</a:t>
            </a: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642910" y="1869222"/>
            <a:ext cx="76438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000" dirty="0" smtClean="0">
                <a:solidFill>
                  <a:schemeClr val="bg1"/>
                </a:solidFill>
              </a:rPr>
              <a:t>Informações </a:t>
            </a:r>
            <a:r>
              <a:rPr lang="pt-BR" sz="5000" dirty="0" smtClean="0">
                <a:solidFill>
                  <a:schemeClr val="bg1"/>
                </a:solidFill>
              </a:rPr>
              <a:t>sobre o Ambiente</a:t>
            </a:r>
            <a:endParaRPr lang="pt-BR" sz="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500034" y="731437"/>
            <a:ext cx="778674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Economia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: O desenvolvimento econômico do país por si só é grande influenciador sobre o desempenho do Turismo. Assim, a estabilidade econômica e cambial, o índice de desemprego do país,o poder aquisitivo da população e o acesso a crédito atuam diretamente sobre o setor.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pt-BR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Infra-estrutura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: Turismo está intimamente ligado a infra-estrutura. Lugares de péssima infra-estrutura deixa uma má impressão sobre turistas e, assim, influenciam diretamente sobre a performance do setor.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Dessa forma, tem-se que transporte público eficiente e de qualidade são primordiais, redes hoteleiras capazes de suportar grandes demandas (eventos de grande porte) também. Além disso, o sistema de informação deve ser de altíssimo nível para que os turistas sintam-se à vontade em explorar novos locais.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714348" y="1012812"/>
            <a:ext cx="7715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</a:t>
            </a:r>
            <a:r>
              <a:rPr lang="pt-BR" b="1" dirty="0" smtClean="0">
                <a:ea typeface="Times New Roman" pitchFamily="18" charset="0"/>
                <a:cs typeface="Arial" pitchFamily="34" charset="0"/>
              </a:rPr>
              <a:t>Cultural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: A educação da população e o preparo pra receber pessoas de diferentes culturas (capacidade de se falar um segundo e terceiro idioma, compreensão de diferenças culturais entre povos </a:t>
            </a:r>
            <a:r>
              <a:rPr lang="pt-BR" dirty="0" err="1" smtClean="0">
                <a:ea typeface="Times New Roman" pitchFamily="18" charset="0"/>
                <a:cs typeface="Arial" pitchFamily="34" charset="0"/>
              </a:rPr>
              <a:t>etc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) têm influência direta sobre o setor.</a:t>
            </a:r>
            <a:endParaRPr lang="pt-BR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pt-BR" dirty="0" smtClean="0">
                <a:ea typeface="Times New Roman" pitchFamily="18" charset="0"/>
                <a:cs typeface="Arial" pitchFamily="34" charset="0"/>
              </a:rPr>
            </a:br>
            <a:r>
              <a:rPr lang="pt-BR" dirty="0" smtClean="0">
                <a:ea typeface="Times New Roman" pitchFamily="18" charset="0"/>
                <a:cs typeface="Arial" pitchFamily="34" charset="0"/>
              </a:rPr>
              <a:t>- </a:t>
            </a:r>
            <a:r>
              <a:rPr lang="pt-BR" b="1" dirty="0" smtClean="0">
                <a:ea typeface="Times New Roman" pitchFamily="18" charset="0"/>
                <a:cs typeface="Arial" pitchFamily="34" charset="0"/>
              </a:rPr>
              <a:t>Político-legal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: Legislações favoráveis que estimulem o setor fomentam o turismo. Com o apoio do poder público, eventos de grande porte são facilmente atraídos ao país – vide exemplo Copa do Mundo e Olimpíadas.</a:t>
            </a:r>
            <a:endParaRPr lang="pt-BR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/>
            </a:r>
            <a:br>
              <a:rPr lang="pt-BR" dirty="0" smtClean="0">
                <a:ea typeface="Times New Roman" pitchFamily="18" charset="0"/>
                <a:cs typeface="Times New Roman" pitchFamily="18" charset="0"/>
              </a:rPr>
            </a:b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>- </a:t>
            </a:r>
            <a:r>
              <a:rPr lang="pt-BR" b="1" dirty="0" smtClean="0">
                <a:ea typeface="Times New Roman" pitchFamily="18" charset="0"/>
                <a:cs typeface="Arial" pitchFamily="34" charset="0"/>
              </a:rPr>
              <a:t>Político Externo:</a:t>
            </a: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> A estabilidade da política externa (diplomacia entre países, atentados terroristas, guerras </a:t>
            </a:r>
            <a:r>
              <a:rPr lang="pt-BR" dirty="0" err="1" smtClean="0">
                <a:ea typeface="Times New Roman" pitchFamily="18" charset="0"/>
                <a:cs typeface="Times New Roman" pitchFamily="18" charset="0"/>
              </a:rPr>
              <a:t>etc</a:t>
            </a: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>) tem influência direta sobre câmbio e, principalmente, sobre o desejo de se viajar.</a:t>
            </a:r>
            <a:r>
              <a:rPr lang="pt-BR" dirty="0" smtClean="0"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642910" y="2012098"/>
            <a:ext cx="76438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000" dirty="0" smtClean="0">
                <a:solidFill>
                  <a:schemeClr val="bg1"/>
                </a:solidFill>
              </a:rPr>
              <a:t>Perspectivas </a:t>
            </a:r>
            <a:r>
              <a:rPr lang="pt-BR" sz="5000" dirty="0" smtClean="0">
                <a:solidFill>
                  <a:schemeClr val="bg1"/>
                </a:solidFill>
              </a:rPr>
              <a:t>para 2010 e 2011</a:t>
            </a:r>
            <a:endParaRPr lang="pt-BR" sz="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85752" y="625412"/>
            <a:ext cx="8215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latin typeface="+mj-lt"/>
                <a:cs typeface="Arial" pitchFamily="34" charset="0"/>
              </a:rPr>
              <a:t>- P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ara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 ano de 2010 e 2011, espera-se que a economia brasileira cresça por volta de 5,2% e 5,3% respectivamente. O aquecimento econômico deverá fazer com que os investimentos voltem a ocorrer.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85720" y="1718439"/>
            <a:ext cx="77867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Elevação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do rendimento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médio.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Valorização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do câmbio combinada com esse fator deve fazer com que destinos domésticos sejam trocados pelos internacionais.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Retomada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das grandes economias internacionais, principalmente em 2011, deve reaquecer as viagens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empresariais.</a:t>
            </a:r>
            <a:endParaRPr lang="pt-BR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PNT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2007/2010 (Plano Nacional de Turismo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): ampliará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a eficiência do atendimento do setor deve fazer com que o ritmo de crescimento do turismo continue acelerando.</a:t>
            </a:r>
            <a:endParaRPr lang="pt-BR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928662" y="845652"/>
            <a:ext cx="73581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Desafios </a:t>
            </a:r>
            <a:r>
              <a:rPr lang="pt-BR" sz="8800" dirty="0" smtClean="0">
                <a:solidFill>
                  <a:schemeClr val="bg1"/>
                </a:solidFill>
              </a:rPr>
              <a:t>do Setor de Entretenimento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85752" y="500042"/>
            <a:ext cx="857252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Aspectos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Políticos/Legais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Política de reciprocidade.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Exemplo: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exigência de visto para americanos impede o ingresso de mais turistas vindos dos EUA, a maior justificativa é a burocracia para retirar o visto de entrada no Brasil.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 fim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dessa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exigência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aumentaria em 30% a quantidade de turistas americanos, o que faria deles o país que mais envia turistas ao Brasil.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Problemas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 infra estrutura são as principais avaliações negativas vindas de estrangeiros que visitam 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Brasil.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Para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o turismo entre estados e cidades a falta de infra estrutura das rodovias federais e estaduais é um dos aspectos que mais influenciam as viagens domésticas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A má qualidade da segurança pública é um dos pontos que interferem na decisão do turista doméstico de viajar ou não.</a:t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1214414" y="1285860"/>
            <a:ext cx="650085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Empresa Objeto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57158" y="491288"/>
            <a:ext cx="785814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Aspectos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Econômicos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desencadeamento da crise mundial diminuiu o número de estrangeiros com destino ao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Brasil.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turismo, principalmente o emissivo, é bastante influenciado pelas variações cambiais. </a:t>
            </a:r>
            <a:r>
              <a:rPr lang="pt-BR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lang="pt-BR" dirty="0" smtClean="0"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2786058"/>
            <a:ext cx="842965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Aspectos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Sociais/Ambientais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t-BR" dirty="0" smtClean="0">
                <a:latin typeface="+mj-lt"/>
                <a:ea typeface="Times New Roman" pitchFamily="18" charset="0"/>
                <a:cs typeface="Times New Roman" pitchFamily="18" charset="0"/>
              </a:rPr>
              <a:t> Í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ndices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de violência verificados no Brasil,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é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um ponto fundamental para a escolha do destino feita pelos turistas. 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violência regional, verificada em certas cidades do país, é um empecilho maior para o turista doméstico do que em relação ao turista estrangeiro, já que o acesso a informação de como está a violência é acompanhada de perto pelos residentes.</a:t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428660" y="584184"/>
            <a:ext cx="878681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Aspectos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Tecnológicos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Deficiência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da telecomunicação brasileira é o principal fator tecnológico avaliado negativamente pelos estrangeiros no Brasil. 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falta de infra estrutura do setor de telecomunicações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(fraca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 lenta rede de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internet)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Fracos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sinais de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celular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Influenciam 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decisão da sua volta ou não ao país.</a:t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1643050"/>
            <a:ext cx="6357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Ambiente </a:t>
            </a:r>
            <a:r>
              <a:rPr lang="pt-BR" sz="8800" dirty="0" smtClean="0">
                <a:solidFill>
                  <a:schemeClr val="bg1"/>
                </a:solidFill>
              </a:rPr>
              <a:t>Externo 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pic>
        <p:nvPicPr>
          <p:cNvPr id="6" name="Imagem 5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857232"/>
            <a:ext cx="764386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1643050"/>
            <a:ext cx="6357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Análise </a:t>
            </a:r>
            <a:r>
              <a:rPr lang="pt-BR" sz="8800" dirty="0" smtClean="0">
                <a:solidFill>
                  <a:schemeClr val="bg1"/>
                </a:solidFill>
              </a:rPr>
              <a:t>SWOT 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pic>
        <p:nvPicPr>
          <p:cNvPr id="5" name="Imagem 4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71480"/>
            <a:ext cx="70009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428728" y="571480"/>
            <a:ext cx="635798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Matriz </a:t>
            </a:r>
            <a:r>
              <a:rPr lang="pt-BR" sz="8800" dirty="0" smtClean="0">
                <a:solidFill>
                  <a:schemeClr val="bg1"/>
                </a:solidFill>
              </a:rPr>
              <a:t>Importância x Desempenho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pic>
        <p:nvPicPr>
          <p:cNvPr id="6" name="Imagem 5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714356"/>
            <a:ext cx="664373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357290" y="1485489"/>
            <a:ext cx="6357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Ações </a:t>
            </a:r>
            <a:r>
              <a:rPr lang="pt-BR" sz="8800" dirty="0" smtClean="0">
                <a:solidFill>
                  <a:schemeClr val="bg1"/>
                </a:solidFill>
              </a:rPr>
              <a:t>Propostas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90" y="214290"/>
            <a:ext cx="821533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GESTÃO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gestão de serviços absorveu conceitos e ferramentas que foram aplicados com sucesso em manufatura.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Devemos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levar em conta as diferenças entre as duas áreas.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Não conseguimos estocar (facilmente) serviços.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 serviços, o principal gargalo é o tempo gasto pelos profissionais envolvidos.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 serviços, a pré-venda (assessoria ao cliente), venda (negociação), execução e entrega são executados de forma sobreposta.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 percepção do consumidor desenrola-se durante a prestação do serviço e é vital para o sucesso do relacionamento.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A demanda por serviços pode variar de forma abrupta (estocástica); um pedido de “só mais um relatório” ou consulta pode ter sérios desdobramentos.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500042"/>
            <a:ext cx="77153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Informações sobre a estratégia do negócio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TWISY, acrônimo para The World is </a:t>
            </a:r>
            <a:r>
              <a:rPr kumimoji="0" lang="pt-B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Yours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é uma agência de viagens destinada a atender os públicos A e B, com os mais variados gostos de entretenimento.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Para atender as exigências do vasto público, a empresa é compreendida por quatro unidades de negócios distintas as quais têm a missão de mostrar ao cliente a idéia de especialização em alguns tipos de viagens: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7" name="Imagem 6" descr="icone_corporat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3286124"/>
            <a:ext cx="1463040" cy="1463040"/>
          </a:xfrm>
          <a:prstGeom prst="rect">
            <a:avLst/>
          </a:prstGeom>
        </p:spPr>
      </p:pic>
      <p:pic>
        <p:nvPicPr>
          <p:cNvPr id="8" name="Imagem 7" descr="icone_enterteinmen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3286124"/>
            <a:ext cx="1463040" cy="1463040"/>
          </a:xfrm>
          <a:prstGeom prst="rect">
            <a:avLst/>
          </a:prstGeom>
        </p:spPr>
      </p:pic>
      <p:pic>
        <p:nvPicPr>
          <p:cNvPr id="9" name="Imagem 8" descr="icone_sports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3286124"/>
            <a:ext cx="1463040" cy="1463040"/>
          </a:xfrm>
          <a:prstGeom prst="rect">
            <a:avLst/>
          </a:prstGeom>
        </p:spPr>
      </p:pic>
      <p:pic>
        <p:nvPicPr>
          <p:cNvPr id="10" name="Imagem 9" descr="icone_travel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3286124"/>
            <a:ext cx="1463040" cy="146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285752" y="621039"/>
            <a:ext cx="771527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TECNOLOGIA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Sites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 internet para a divulgação do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Brasil e de serviços diferenciados.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Sistemas de reservas online.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Disponibilização da maior quantidade de informações para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apoiar a decisão de compra.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PESSOAS 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Atendimento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personalizado.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baseline="0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Atendimento a domicílio.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Leitura do cliente e de seus gostos pessoais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(esportista, </a:t>
            </a:r>
            <a:r>
              <a:rPr kumimoji="0" lang="pt-BR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baladeiro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gay, corporativo </a:t>
            </a:r>
            <a:r>
              <a:rPr kumimoji="0" lang="pt-BR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etc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)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214314" y="428178"/>
            <a:ext cx="87154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DIVERSIFICAÇÃO/AGREGAÇÃO DE VALOR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- D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iversificar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é o ponto delimitador da barreira entre ser um empresário comum ou de sucesso, já que o processo de apenas atender o cliente já é feito por todas as demais empresas desse segmento.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Primar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pela qualidade da prestação de serviços de sua empresa (item obrigatório, não se trata de diversificação).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</a:t>
            </a: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Resultado: facilitar os seguintes itens abaixo: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214282" y="3648679"/>
            <a:ext cx="86439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a)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Trabalhar com a fidelização de clientes,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gerando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confiança</a:t>
            </a:r>
            <a:r>
              <a:rPr lang="pt-BR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respeito.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4282" y="4210441"/>
            <a:ext cx="850109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b) 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Pesquisa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 satisfação com a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clientela.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c) </a:t>
            </a: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anco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 dados de todos os seus clientes atuais e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futuros (prospecções).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d) Inovar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sempre (novos produtos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oferecidos aos clientes).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dirty="0" smtClean="0"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357190" y="594350"/>
            <a:ext cx="850109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e)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Manter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relacionamento com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fornecedores de ponta.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f) Implementar um contínuo ciclo de treinamentos e capacitação de seu quadro de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servidores.</a:t>
            </a:r>
            <a:endParaRPr lang="pt-BR" dirty="0" smtClean="0"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57206" y="1928802"/>
            <a:ext cx="80724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g) Oferecer atendimento em mais de um idioma;</a:t>
            </a:r>
            <a:endParaRPr lang="pt-BR" dirty="0" smtClean="0"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pt-BR" dirty="0" smtClean="0">
                <a:ea typeface="Times New Roman" pitchFamily="18" charset="0"/>
                <a:cs typeface="Arial" pitchFamily="34" charset="0"/>
              </a:rPr>
            </a:br>
            <a:r>
              <a:rPr lang="pt-BR" dirty="0" smtClean="0">
                <a:ea typeface="Times New Roman" pitchFamily="18" charset="0"/>
                <a:cs typeface="Arial" pitchFamily="34" charset="0"/>
              </a:rPr>
              <a:t>h) Ser criativo na elaboração de roteiros e produtos que denotem os atrativos turísticos da região de atuação da agência de viagem;</a:t>
            </a: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i) Ter e manter amplos conhecimentos do mercado nacional e internacional;</a:t>
            </a: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pt-BR" dirty="0" smtClean="0">
                <a:ea typeface="Times New Roman" pitchFamily="18" charset="0"/>
                <a:cs typeface="Arial" pitchFamily="34" charset="0"/>
              </a:rPr>
            </a:br>
            <a:r>
              <a:rPr lang="pt-BR" dirty="0" smtClean="0">
                <a:ea typeface="Times New Roman" pitchFamily="18" charset="0"/>
                <a:cs typeface="Arial" pitchFamily="34" charset="0"/>
              </a:rPr>
              <a:t>j) Demonstrar capacidade de captação de clientes pessoas jurídicas, mantendo exclusividade na vendas de passagens, hospedagem e outros serviços requeridos por tais clientes.</a:t>
            </a:r>
            <a:endParaRPr lang="pt-BR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285852" y="1556927"/>
            <a:ext cx="63579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Resultados </a:t>
            </a:r>
            <a:r>
              <a:rPr lang="pt-BR" sz="8800" dirty="0" smtClean="0">
                <a:solidFill>
                  <a:schemeClr val="bg1"/>
                </a:solidFill>
              </a:rPr>
              <a:t>Esperados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428596" y="714356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pt-BR" dirty="0" smtClean="0"/>
              <a:t> Para </a:t>
            </a:r>
            <a:r>
              <a:rPr lang="pt-BR" dirty="0" smtClean="0"/>
              <a:t>o final de 2010 é esperado que a empresa seja reconhecida pela excelência em seus </a:t>
            </a:r>
            <a:r>
              <a:rPr lang="pt-BR" dirty="0" smtClean="0"/>
              <a:t>serviços.</a:t>
            </a:r>
          </a:p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r>
              <a:rPr lang="pt-BR" dirty="0" smtClean="0"/>
              <a:t> Tornar-se referência, inicialmente , </a:t>
            </a:r>
            <a:r>
              <a:rPr lang="pt-BR" dirty="0" smtClean="0"/>
              <a:t>pela atuação no segmento esportivo impulsionado pela Copa do Mundo de 2010 na África do Sul. </a:t>
            </a:r>
            <a:endParaRPr lang="pt-BR" dirty="0" smtClean="0"/>
          </a:p>
          <a:p>
            <a:pPr>
              <a:buFontTx/>
              <a:buChar char="-"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785786" y="626820"/>
            <a:ext cx="76438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000" dirty="0" smtClean="0">
                <a:solidFill>
                  <a:schemeClr val="bg1"/>
                </a:solidFill>
              </a:rPr>
              <a:t>A </a:t>
            </a:r>
            <a:r>
              <a:rPr lang="pt-BR" sz="8000" dirty="0" smtClean="0">
                <a:solidFill>
                  <a:schemeClr val="bg1"/>
                </a:solidFill>
              </a:rPr>
              <a:t>influência da </a:t>
            </a:r>
            <a:r>
              <a:rPr lang="pt-BR" sz="8000" dirty="0" smtClean="0">
                <a:solidFill>
                  <a:schemeClr val="bg1"/>
                </a:solidFill>
              </a:rPr>
              <a:t>tecnologia da </a:t>
            </a:r>
            <a:r>
              <a:rPr lang="pt-BR" sz="8000" dirty="0" smtClean="0">
                <a:solidFill>
                  <a:schemeClr val="bg1"/>
                </a:solidFill>
              </a:rPr>
              <a:t>informação no setor</a:t>
            </a:r>
            <a:endParaRPr lang="pt-BR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500034" y="700801"/>
            <a:ext cx="73581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pt-BR" dirty="0" smtClean="0"/>
              <a:t> Qualidade do sistema de telecomunicações.</a:t>
            </a:r>
          </a:p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r>
              <a:rPr lang="pt-BR" dirty="0" smtClean="0"/>
              <a:t> </a:t>
            </a:r>
            <a:r>
              <a:rPr lang="pt-BR" dirty="0" smtClean="0"/>
              <a:t>Propagação de informações positivas e negativas sobre destinos.</a:t>
            </a:r>
          </a:p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r>
              <a:rPr lang="pt-BR" dirty="0" smtClean="0"/>
              <a:t> Facilidade para divulgação de produtos.</a:t>
            </a:r>
          </a:p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r>
              <a:rPr lang="pt-BR" dirty="0" smtClean="0"/>
              <a:t> Melhoria na infra-estrutura dos pontos e atrações turísticas.</a:t>
            </a:r>
          </a:p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r>
              <a:rPr lang="pt-BR" dirty="0" smtClean="0"/>
              <a:t> Rapidez de locomoção (economia de tempo)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285852" y="845652"/>
            <a:ext cx="63579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A </a:t>
            </a:r>
            <a:r>
              <a:rPr lang="pt-BR" sz="8800" dirty="0" smtClean="0">
                <a:solidFill>
                  <a:schemeClr val="bg1"/>
                </a:solidFill>
              </a:rPr>
              <a:t>influência de outros setores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357158" y="594777"/>
            <a:ext cx="86439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Transporte:  </a:t>
            </a:r>
            <a:r>
              <a:rPr kumimoji="0" lang="pt-B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Infra-estrutura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Finanças: Acesso a crédito,</a:t>
            </a:r>
            <a:r>
              <a:rPr kumimoji="0" lang="pt-BR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aumento do poder aquisitivo, alterações na política monetária e variação cambial.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baseline="0" dirty="0" smtClean="0">
              <a:latin typeface="+mj-lt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57158" y="1969179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Varejo: Com aumento do turismo, há </a:t>
            </a:r>
            <a:r>
              <a:rPr lang="pt-BR" dirty="0" err="1" smtClean="0">
                <a:ea typeface="Times New Roman" pitchFamily="18" charset="0"/>
                <a:cs typeface="Arial" pitchFamily="34" charset="0"/>
              </a:rPr>
              <a:t>consequente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 aumento do consumo. Reflexo imediato no Setor do Varejo.</a:t>
            </a: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pt-BR" dirty="0" smtClean="0">
                <a:ea typeface="Times New Roman" pitchFamily="18" charset="0"/>
                <a:cs typeface="Arial" pitchFamily="34" charset="0"/>
              </a:rPr>
            </a:br>
            <a:r>
              <a:rPr lang="pt-BR" dirty="0" smtClean="0">
                <a:ea typeface="Times New Roman" pitchFamily="18" charset="0"/>
                <a:cs typeface="Arial" pitchFamily="34" charset="0"/>
              </a:rPr>
              <a:t>-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Alimentício: exigências de novas culturas inseridas em um novo contexto.</a:t>
            </a: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pt-BR" dirty="0" smtClean="0">
                <a:ea typeface="Times New Roman" pitchFamily="18" charset="0"/>
                <a:cs typeface="Arial" pitchFamily="34" charset="0"/>
              </a:rPr>
            </a:br>
            <a:r>
              <a:rPr lang="pt-BR" dirty="0" smtClean="0">
                <a:ea typeface="Times New Roman" pitchFamily="18" charset="0"/>
                <a:cs typeface="Arial" pitchFamily="34" charset="0"/>
              </a:rPr>
              <a:t>- Commodities: aumento do investimento em infra estrutura representa aumento do consumo de commodities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, especialmente os relativos à construção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civil.</a:t>
            </a:r>
            <a:endParaRPr lang="pt-BR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357290" y="2053888"/>
            <a:ext cx="63579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Obrigado!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285728"/>
            <a:ext cx="842965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Informações sobre a operação do negócio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Desenvolvimento do </a:t>
            </a: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país impulsionado pela realização de grandes eventos esportivos.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 Interesse por mais esportes além do futebol.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Disseminação 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das informações via internet e televisão a 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cabo.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pt-BR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Festas 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 grande porte ao redor do mundo passam a ser de conhecimento de todos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dirty="0" smtClean="0">
                <a:latin typeface="+mj-lt"/>
                <a:ea typeface="Times New Roman" pitchFamily="18" charset="0"/>
                <a:cs typeface="Arial" pitchFamily="34" charset="0"/>
              </a:rPr>
              <a:t>- A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não exigência de vistos para estrangeiros vindos de países pertencentes ao </a:t>
            </a:r>
            <a:r>
              <a:rPr kumimoji="0" lang="pt-BR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Mercosul</a:t>
            </a: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57158" y="3612253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Sites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de internet para a divulgação do Brasil como um destino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turístico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.</a:t>
            </a:r>
            <a:endParaRPr lang="pt-BR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Entre </a:t>
            </a:r>
            <a:r>
              <a:rPr lang="pt-BR" dirty="0" smtClean="0">
                <a:ea typeface="Times New Roman" pitchFamily="18" charset="0"/>
                <a:cs typeface="Arial" pitchFamily="34" charset="0"/>
              </a:rPr>
              <a:t>os 10 países de onde mais se originam turistas para o Brasil, divulgação pela internet é o segundo meio que mais se dissemina o nome do país. </a:t>
            </a:r>
            <a:endParaRPr lang="pt-BR" dirty="0" smtClean="0"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/>
            </a:r>
            <a:br>
              <a:rPr lang="pt-BR" dirty="0" smtClean="0">
                <a:ea typeface="Times New Roman" pitchFamily="18" charset="0"/>
                <a:cs typeface="Times New Roman" pitchFamily="18" charset="0"/>
              </a:rPr>
            </a:b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>- Inserção </a:t>
            </a: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>da cidade de São Paulo como uma das maiores </a:t>
            </a:r>
            <a:r>
              <a:rPr lang="pt-BR" dirty="0" smtClean="0">
                <a:ea typeface="Times New Roman" pitchFamily="18" charset="0"/>
                <a:cs typeface="Times New Roman" pitchFamily="18" charset="0"/>
              </a:rPr>
              <a:t>do mundo (principal ponto empresarial do país)</a:t>
            </a:r>
            <a:endParaRPr lang="pt-BR" dirty="0" smtClean="0"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214414" y="1699803"/>
            <a:ext cx="65008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8800" dirty="0" smtClean="0">
                <a:solidFill>
                  <a:schemeClr val="bg1"/>
                </a:solidFill>
              </a:rPr>
              <a:t>Introdução</a:t>
            </a:r>
            <a:endParaRPr lang="pt-BR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1214414" y="2083536"/>
            <a:ext cx="65008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000" dirty="0" smtClean="0">
                <a:solidFill>
                  <a:schemeClr val="bg1"/>
                </a:solidFill>
              </a:rPr>
              <a:t>Informações </a:t>
            </a:r>
            <a:r>
              <a:rPr lang="pt-BR" sz="5000" dirty="0" smtClean="0">
                <a:solidFill>
                  <a:schemeClr val="bg1"/>
                </a:solidFill>
              </a:rPr>
              <a:t>sobre a Organização</a:t>
            </a:r>
            <a:endParaRPr lang="pt-BR" sz="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357166"/>
            <a:ext cx="771527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Após um ano de preparo e estudo a empresa foi fundada em 28 de janeiro de 2010 por seus sócios Guilherme Goes e Hugo Ruano. Atualmente a organização conta com os dois sócios como funcionários, os quais desempenham todas as funções do dia a dia.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Hoje, as tarefas são divididas da seguinte forma: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Sócio I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Marketing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- definição de estratégias de penetração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- opções por melhores mídias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- desenvolvimento de novos produtos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Captação de clientes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Atendimento a clientes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pt-BR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Desenvolvimento de fornecedores</a:t>
            </a: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pt-BR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undo_pp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5368" cy="685800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357158" y="359704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ea typeface="Times New Roman" pitchFamily="18" charset="0"/>
                <a:cs typeface="Arial" pitchFamily="34" charset="0"/>
              </a:rPr>
              <a:t>Sócio II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b="1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- Financeiro</a:t>
            </a: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	- relacionamento com contador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	- serviços de banco (fechamento de câmbio e manutenção de conta bancária)</a:t>
            </a: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	- controle do fluxo de caixa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 Captação de clientes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 Atendimento a clientes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pt-BR" dirty="0" smtClean="0">
                <a:ea typeface="Times New Roman" pitchFamily="18" charset="0"/>
                <a:cs typeface="Arial" pitchFamily="34" charset="0"/>
              </a:rPr>
              <a:t> Desenvolvimento de fornecedores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dirty="0" smtClean="0">
                <a:cs typeface="Arial" pitchFamily="34" charset="0"/>
              </a:rPr>
              <a:t>** Utilização de amigos para divulgação e vendas **</a:t>
            </a:r>
            <a:endParaRPr lang="pt-BR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642910" y="2281474"/>
            <a:ext cx="764386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000" dirty="0" smtClean="0">
                <a:solidFill>
                  <a:schemeClr val="bg1"/>
                </a:solidFill>
              </a:rPr>
              <a:t>Cenário global</a:t>
            </a:r>
            <a:endParaRPr lang="pt-BR" sz="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1246</Words>
  <Application>Microsoft Office PowerPoint</Application>
  <PresentationFormat>Apresentação na tela (4:3)</PresentationFormat>
  <Paragraphs>188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40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 Goes</dc:creator>
  <cp:lastModifiedBy>Guilherme Goes</cp:lastModifiedBy>
  <cp:revision>76</cp:revision>
  <dcterms:created xsi:type="dcterms:W3CDTF">2010-03-13T18:40:06Z</dcterms:created>
  <dcterms:modified xsi:type="dcterms:W3CDTF">2010-04-08T20:48:30Z</dcterms:modified>
</cp:coreProperties>
</file>