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57" r:id="rId4"/>
    <p:sldId id="279" r:id="rId5"/>
    <p:sldId id="263" r:id="rId6"/>
    <p:sldId id="298" r:id="rId7"/>
    <p:sldId id="337" r:id="rId8"/>
    <p:sldId id="301" r:id="rId9"/>
    <p:sldId id="303" r:id="rId10"/>
    <p:sldId id="306" r:id="rId11"/>
    <p:sldId id="307" r:id="rId12"/>
    <p:sldId id="310" r:id="rId13"/>
    <p:sldId id="308" r:id="rId14"/>
    <p:sldId id="315" r:id="rId15"/>
    <p:sldId id="338" r:id="rId16"/>
    <p:sldId id="317" r:id="rId17"/>
    <p:sldId id="282" r:id="rId18"/>
    <p:sldId id="334" r:id="rId19"/>
    <p:sldId id="335" r:id="rId20"/>
    <p:sldId id="332" r:id="rId21"/>
    <p:sldId id="341" r:id="rId22"/>
    <p:sldId id="318" r:id="rId23"/>
    <p:sldId id="319" r:id="rId24"/>
    <p:sldId id="320" r:id="rId25"/>
    <p:sldId id="321" r:id="rId26"/>
    <p:sldId id="339" r:id="rId27"/>
    <p:sldId id="284" r:id="rId28"/>
    <p:sldId id="325" r:id="rId29"/>
    <p:sldId id="340" r:id="rId30"/>
    <p:sldId id="322" r:id="rId31"/>
    <p:sldId id="324" r:id="rId32"/>
    <p:sldId id="323" r:id="rId33"/>
    <p:sldId id="326" r:id="rId34"/>
    <p:sldId id="327" r:id="rId35"/>
    <p:sldId id="328" r:id="rId36"/>
    <p:sldId id="330" r:id="rId37"/>
    <p:sldId id="329" r:id="rId38"/>
    <p:sldId id="342" r:id="rId3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E64B"/>
    <a:srgbClr val="13F93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33" autoAdjust="0"/>
  </p:normalViewPr>
  <p:slideViewPr>
    <p:cSldViewPr>
      <p:cViewPr varScale="1">
        <p:scale>
          <a:sx n="70" d="100"/>
          <a:sy n="70" d="100"/>
        </p:scale>
        <p:origin x="-117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F5CD2FD9-FAF6-4D46-987B-6651044EAE1F}" type="datetimeFigureOut">
              <a:rPr lang="pt-BR" smtClean="0"/>
              <a:pPr/>
              <a:t>8/4/2010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F5CD2FD9-FAF6-4D46-987B-6651044EAE1F}" type="datetimeFigureOut">
              <a:rPr lang="pt-BR" smtClean="0"/>
              <a:pPr/>
              <a:t>8/4/2010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F5CD2FD9-FAF6-4D46-987B-6651044EAE1F}" type="datetimeFigureOut">
              <a:rPr lang="pt-BR" smtClean="0"/>
              <a:pPr/>
              <a:t>8/4/2010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F5CD2FD9-FAF6-4D46-987B-6651044EAE1F}" type="datetimeFigureOut">
              <a:rPr lang="pt-BR" smtClean="0"/>
              <a:pPr/>
              <a:t>8/4/2010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F5CD2FD9-FAF6-4D46-987B-6651044EAE1F}" type="datetimeFigureOut">
              <a:rPr lang="pt-BR" smtClean="0"/>
              <a:pPr/>
              <a:t>8/4/2010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F5CD2FD9-FAF6-4D46-987B-6651044EAE1F}" type="datetimeFigureOut">
              <a:rPr lang="pt-BR" smtClean="0"/>
              <a:pPr/>
              <a:t>8/4/2010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88461D9B-31EC-45FD-B552-5C18A8F8466F}" type="slidenum">
              <a:rPr lang="pt-BR" smtClean="0"/>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CD2FD9-FAF6-4D46-987B-6651044EAE1F}" type="datetimeFigureOut">
              <a:rPr lang="pt-BR" smtClean="0"/>
              <a:pPr/>
              <a:t>8/4/2010</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461D9B-31EC-45FD-B552-5C18A8F8466F}" type="slidenum">
              <a:rPr lang="pt-BR" smtClean="0"/>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ângulo 9"/>
          <p:cNvSpPr/>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857224" y="642918"/>
            <a:ext cx="6858048" cy="4154984"/>
          </a:xfrm>
          <a:prstGeom prst="rect">
            <a:avLst/>
          </a:prstGeom>
          <a:noFill/>
        </p:spPr>
        <p:txBody>
          <a:bodyPr wrap="square" rtlCol="0">
            <a:spAutoFit/>
          </a:bodyPr>
          <a:lstStyle/>
          <a:p>
            <a:r>
              <a:rPr lang="pt-BR" sz="8800" b="1" dirty="0" smtClean="0">
                <a:solidFill>
                  <a:schemeClr val="tx2">
                    <a:lumMod val="75000"/>
                  </a:schemeClr>
                </a:solidFill>
              </a:rPr>
              <a:t>Novos Modelos de Empresas</a:t>
            </a:r>
            <a:endParaRPr lang="pt-BR" sz="8800" b="1" dirty="0">
              <a:solidFill>
                <a:schemeClr val="tx2">
                  <a:lumMod val="75000"/>
                </a:schemeClr>
              </a:solidFill>
            </a:endParaRPr>
          </a:p>
        </p:txBody>
      </p:sp>
      <p:pic>
        <p:nvPicPr>
          <p:cNvPr id="5" name="Imagem 4" descr="travel.jpg"/>
          <p:cNvPicPr>
            <a:picLocks noChangeAspect="1"/>
          </p:cNvPicPr>
          <p:nvPr/>
        </p:nvPicPr>
        <p:blipFill>
          <a:blip r:embed="rId2" cstate="print">
            <a:clrChange>
              <a:clrFrom>
                <a:srgbClr val="FFFFFF"/>
              </a:clrFrom>
              <a:clrTo>
                <a:srgbClr val="FFFFFF">
                  <a:alpha val="0"/>
                </a:srgbClr>
              </a:clrTo>
            </a:clrChange>
          </a:blip>
          <a:stretch>
            <a:fillRect/>
          </a:stretch>
        </p:blipFill>
        <p:spPr>
          <a:xfrm>
            <a:off x="5214942" y="5498810"/>
            <a:ext cx="3863733" cy="135921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642910" y="1869222"/>
            <a:ext cx="7643866" cy="1631216"/>
          </a:xfrm>
          <a:prstGeom prst="rect">
            <a:avLst/>
          </a:prstGeom>
          <a:noFill/>
        </p:spPr>
        <p:txBody>
          <a:bodyPr wrap="square" rtlCol="0">
            <a:spAutoFit/>
          </a:bodyPr>
          <a:lstStyle/>
          <a:p>
            <a:pPr algn="ctr"/>
            <a:r>
              <a:rPr lang="pt-BR" sz="5000" dirty="0" smtClean="0">
                <a:solidFill>
                  <a:schemeClr val="bg1"/>
                </a:solidFill>
              </a:rPr>
              <a:t>3 - Informações sobre o Ambiente</a:t>
            </a:r>
            <a:endParaRPr lang="pt-BR" sz="50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52225" name="Rectangle 1"/>
          <p:cNvSpPr>
            <a:spLocks noChangeArrowheads="1"/>
          </p:cNvSpPr>
          <p:nvPr/>
        </p:nvSpPr>
        <p:spPr bwMode="auto">
          <a:xfrm>
            <a:off x="500034" y="357166"/>
            <a:ext cx="778674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 Economia</a:t>
            </a: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t>
            </a:r>
          </a:p>
          <a:p>
            <a:pPr lvl="1" fontAlgn="base">
              <a:spcBef>
                <a:spcPct val="0"/>
              </a:spcBef>
              <a:spcAft>
                <a:spcPct val="0"/>
              </a:spcAft>
              <a:buFont typeface="Arial" pitchFamily="34" charset="0"/>
              <a:buChar char="•"/>
            </a:pPr>
            <a:r>
              <a:rPr lang="pt-BR" dirty="0" smtClean="0">
                <a:latin typeface="+mj-lt"/>
                <a:ea typeface="Times New Roman" pitchFamily="18" charset="0"/>
                <a:cs typeface="Arial" pitchFamily="34" charset="0"/>
              </a:rPr>
              <a:t> Desenvolvimento positivo do país;</a:t>
            </a:r>
          </a:p>
          <a:p>
            <a:pPr lvl="1" fontAlgn="base">
              <a:spcBef>
                <a:spcPct val="0"/>
              </a:spcBef>
              <a:spcAft>
                <a:spcPct val="0"/>
              </a:spcAft>
              <a:buFont typeface="Arial" pitchFamily="34" charset="0"/>
              <a:buChar char="•"/>
            </a:pPr>
            <a:r>
              <a:rPr kumimoji="0" lang="pt-BR" b="0" i="0" u="none" strike="noStrike" cap="none" normalizeH="0" dirty="0" smtClean="0">
                <a:ln>
                  <a:noFill/>
                </a:ln>
                <a:solidFill>
                  <a:schemeClr val="tx1"/>
                </a:solidFill>
                <a:effectLst/>
                <a:latin typeface="+mj-lt"/>
                <a:ea typeface="Times New Roman" pitchFamily="18" charset="0"/>
                <a:cs typeface="Arial" pitchFamily="34" charset="0"/>
              </a:rPr>
              <a:t> Estabilidade cambial;</a:t>
            </a:r>
          </a:p>
          <a:p>
            <a:pPr lvl="1" fontAlgn="base">
              <a:spcBef>
                <a:spcPct val="0"/>
              </a:spcBef>
              <a:spcAft>
                <a:spcPct val="0"/>
              </a:spcAft>
              <a:buFont typeface="Arial" pitchFamily="34" charset="0"/>
              <a:buChar char="•"/>
            </a:pPr>
            <a:r>
              <a:rPr lang="pt-BR" dirty="0" smtClean="0">
                <a:latin typeface="+mj-lt"/>
                <a:ea typeface="Times New Roman" pitchFamily="18" charset="0"/>
                <a:cs typeface="Arial" pitchFamily="34" charset="0"/>
              </a:rPr>
              <a:t> Melhoria no índice de Desemprego;</a:t>
            </a:r>
          </a:p>
          <a:p>
            <a:pPr lvl="1" fontAlgn="base">
              <a:spcBef>
                <a:spcPct val="0"/>
              </a:spcBef>
              <a:spcAft>
                <a:spcPct val="0"/>
              </a:spcAft>
              <a:buFont typeface="Arial" pitchFamily="34" charset="0"/>
              <a:buChar char="•"/>
            </a:pPr>
            <a:r>
              <a:rPr kumimoji="0" lang="pt-BR" b="0" i="0" u="none" strike="noStrike" cap="none" normalizeH="0" dirty="0" smtClean="0">
                <a:ln>
                  <a:noFill/>
                </a:ln>
                <a:solidFill>
                  <a:schemeClr val="tx1"/>
                </a:solidFill>
                <a:effectLst/>
                <a:latin typeface="+mj-lt"/>
                <a:ea typeface="Times New Roman" pitchFamily="18" charset="0"/>
                <a:cs typeface="Arial" pitchFamily="34" charset="0"/>
              </a:rPr>
              <a:t> Melhoria do poder aquisitivo;</a:t>
            </a:r>
          </a:p>
          <a:p>
            <a:pPr lvl="1" fontAlgn="base">
              <a:spcBef>
                <a:spcPct val="0"/>
              </a:spcBef>
              <a:spcAft>
                <a:spcPct val="0"/>
              </a:spcAft>
              <a:buFont typeface="Arial" pitchFamily="34" charset="0"/>
              <a:buChar char="•"/>
            </a:pPr>
            <a:r>
              <a:rPr lang="pt-BR" dirty="0" smtClean="0">
                <a:latin typeface="+mj-lt"/>
                <a:ea typeface="Times New Roman" pitchFamily="18" charset="0"/>
                <a:cs typeface="Arial" pitchFamily="34" charset="0"/>
              </a:rPr>
              <a:t> Acesso ao crédito.</a:t>
            </a:r>
          </a:p>
          <a:p>
            <a:pPr fontAlgn="base">
              <a:spcBef>
                <a:spcPct val="0"/>
              </a:spcBef>
              <a:spcAft>
                <a:spcPct val="0"/>
              </a:spcAf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lang="pt-BR" b="1" dirty="0" smtClean="0">
                <a:latin typeface="+mj-lt"/>
                <a:ea typeface="Times New Roman" pitchFamily="18" charset="0"/>
                <a:cs typeface="Arial" pitchFamily="34" charset="0"/>
              </a:rPr>
              <a:t>- </a:t>
            </a:r>
            <a:r>
              <a:rPr lang="pt-BR" b="1" dirty="0" err="1" smtClean="0">
                <a:latin typeface="+mj-lt"/>
                <a:ea typeface="Times New Roman" pitchFamily="18" charset="0"/>
                <a:cs typeface="Arial" pitchFamily="34" charset="0"/>
              </a:rPr>
              <a:t>Infra-estrutura</a:t>
            </a:r>
            <a:r>
              <a:rPr lang="pt-BR" b="1" dirty="0" smtClean="0">
                <a:latin typeface="+mj-lt"/>
                <a:ea typeface="Times New Roman" pitchFamily="18" charset="0"/>
                <a:cs typeface="Arial" pitchFamily="34" charset="0"/>
              </a:rPr>
              <a:t>: </a:t>
            </a:r>
          </a:p>
          <a:p>
            <a:pPr lvl="1" fontAlgn="base">
              <a:spcBef>
                <a:spcPct val="0"/>
              </a:spcBef>
              <a:spcAft>
                <a:spcPct val="0"/>
              </a:spcAft>
              <a:buFont typeface="Arial" pitchFamily="34" charset="0"/>
              <a:buChar char="•"/>
            </a:pPr>
            <a:r>
              <a:rPr lang="pt-BR" dirty="0" smtClean="0">
                <a:latin typeface="+mj-lt"/>
                <a:ea typeface="Times New Roman" pitchFamily="18" charset="0"/>
                <a:cs typeface="Arial" pitchFamily="34" charset="0"/>
              </a:rPr>
              <a:t> Turismo associado à locais com boa infraestrutura. </a:t>
            </a:r>
          </a:p>
          <a:p>
            <a:pPr lvl="0" eaLnBrk="0" fontAlgn="base" hangingPunct="0">
              <a:spcBef>
                <a:spcPct val="0"/>
              </a:spcBef>
              <a:spcAft>
                <a:spcPct val="0"/>
              </a:spcAft>
            </a:pPr>
            <a:endParaRPr lang="pt-BR" b="1" dirty="0" smtClean="0">
              <a:ea typeface="Times New Roman" pitchFamily="18" charset="0"/>
              <a:cs typeface="Arial" pitchFamily="34" charset="0"/>
            </a:endParaRPr>
          </a:p>
          <a:p>
            <a:pPr lvl="0" eaLnBrk="0" fontAlgn="base" hangingPunct="0">
              <a:spcBef>
                <a:spcPct val="0"/>
              </a:spcBef>
              <a:spcAft>
                <a:spcPct val="0"/>
              </a:spcAft>
              <a:buFontTx/>
              <a:buChar char="-"/>
            </a:pPr>
            <a:r>
              <a:rPr lang="pt-BR" b="1" dirty="0" smtClean="0">
                <a:ea typeface="Times New Roman" pitchFamily="18" charset="0"/>
                <a:cs typeface="Arial" pitchFamily="34" charset="0"/>
              </a:rPr>
              <a:t> Cultural</a:t>
            </a:r>
            <a:r>
              <a:rPr lang="pt-BR" dirty="0" smtClean="0">
                <a:ea typeface="Times New Roman" pitchFamily="18" charset="0"/>
                <a:cs typeface="Arial" pitchFamily="34" charset="0"/>
              </a:rPr>
              <a:t>:</a:t>
            </a:r>
          </a:p>
          <a:p>
            <a:pPr lvl="1"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 A educação da população e o preparo pra receber pessoas de diferentes cultura;</a:t>
            </a:r>
          </a:p>
          <a:p>
            <a:pPr lvl="1" eaLnBrk="0" fontAlgn="base" hangingPunct="0">
              <a:spcBef>
                <a:spcPct val="0"/>
              </a:spcBef>
              <a:spcAft>
                <a:spcPct val="0"/>
              </a:spcAft>
            </a:pPr>
            <a:endParaRPr lang="pt-BR" dirty="0" smtClean="0">
              <a:ea typeface="Times New Roman" pitchFamily="18" charset="0"/>
              <a:cs typeface="Arial" pitchFamily="34" charset="0"/>
            </a:endParaRPr>
          </a:p>
          <a:p>
            <a:pPr lvl="0" eaLnBrk="0" fontAlgn="base" hangingPunct="0">
              <a:spcBef>
                <a:spcPct val="0"/>
              </a:spcBef>
              <a:spcAft>
                <a:spcPct val="0"/>
              </a:spcAft>
              <a:buFontTx/>
              <a:buChar char="-"/>
            </a:pPr>
            <a:r>
              <a:rPr lang="pt-BR" b="1" dirty="0" smtClean="0">
                <a:ea typeface="Times New Roman" pitchFamily="18" charset="0"/>
                <a:cs typeface="Arial" pitchFamily="34" charset="0"/>
              </a:rPr>
              <a:t>Político-legal</a:t>
            </a:r>
            <a:r>
              <a:rPr lang="pt-BR" dirty="0" smtClean="0">
                <a:ea typeface="Times New Roman" pitchFamily="18" charset="0"/>
                <a:cs typeface="Arial" pitchFamily="34" charset="0"/>
              </a:rPr>
              <a:t>: </a:t>
            </a:r>
          </a:p>
          <a:p>
            <a:pPr lvl="1"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 Legislações favoráveis que estimulem o setor fomentam o turismo. </a:t>
            </a:r>
            <a:endParaRPr lang="pt-BR" dirty="0" smtClean="0">
              <a:ea typeface="Times New Roman" pitchFamily="18" charset="0"/>
              <a:cs typeface="Times New Roman" pitchFamily="18" charset="0"/>
            </a:endParaRPr>
          </a:p>
          <a:p>
            <a:pPr lvl="0" eaLnBrk="0" fontAlgn="base" hangingPunct="0">
              <a:spcBef>
                <a:spcPct val="0"/>
              </a:spcBef>
              <a:spcAft>
                <a:spcPct val="0"/>
              </a:spcAft>
            </a:pPr>
            <a:r>
              <a:rPr lang="pt-BR" dirty="0" smtClean="0">
                <a:ea typeface="Times New Roman" pitchFamily="18" charset="0"/>
                <a:cs typeface="Times New Roman" pitchFamily="18" charset="0"/>
              </a:rPr>
              <a:t/>
            </a:r>
            <a:br>
              <a:rPr lang="pt-BR" dirty="0" smtClean="0">
                <a:ea typeface="Times New Roman" pitchFamily="18" charset="0"/>
                <a:cs typeface="Times New Roman" pitchFamily="18" charset="0"/>
              </a:rPr>
            </a:br>
            <a:r>
              <a:rPr lang="pt-BR" dirty="0" smtClean="0">
                <a:ea typeface="Times New Roman" pitchFamily="18" charset="0"/>
                <a:cs typeface="Times New Roman" pitchFamily="18" charset="0"/>
              </a:rPr>
              <a:t>- </a:t>
            </a:r>
            <a:r>
              <a:rPr lang="pt-BR" b="1" dirty="0" smtClean="0">
                <a:ea typeface="Times New Roman" pitchFamily="18" charset="0"/>
                <a:cs typeface="Arial" pitchFamily="34" charset="0"/>
              </a:rPr>
              <a:t>Político Externo:</a:t>
            </a:r>
            <a:r>
              <a:rPr lang="pt-BR" dirty="0" smtClean="0">
                <a:ea typeface="Times New Roman" pitchFamily="18" charset="0"/>
                <a:cs typeface="Times New Roman" pitchFamily="18" charset="0"/>
              </a:rPr>
              <a:t> </a:t>
            </a:r>
          </a:p>
          <a:p>
            <a:pPr lvl="1" eaLnBrk="0" fontAlgn="base" hangingPunct="0">
              <a:spcBef>
                <a:spcPct val="0"/>
              </a:spcBef>
              <a:spcAft>
                <a:spcPct val="0"/>
              </a:spcAft>
              <a:buFont typeface="Arial" pitchFamily="34" charset="0"/>
              <a:buChar char="•"/>
            </a:pPr>
            <a:r>
              <a:rPr lang="pt-BR" dirty="0" smtClean="0">
                <a:ea typeface="Times New Roman" pitchFamily="18" charset="0"/>
                <a:cs typeface="Times New Roman" pitchFamily="18" charset="0"/>
              </a:rPr>
              <a:t> A estabilidade da política externa tem influência direta sobre câmbio e, principalmente, sobre o desejo de se viajar.</a:t>
            </a:r>
            <a:r>
              <a:rPr lang="pt-BR" dirty="0" smtClean="0">
                <a:cs typeface="Arial" pitchFamily="34" charset="0"/>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49153" name="Rectangle 1"/>
          <p:cNvSpPr>
            <a:spLocks noChangeArrowheads="1"/>
          </p:cNvSpPr>
          <p:nvPr/>
        </p:nvSpPr>
        <p:spPr bwMode="auto">
          <a:xfrm>
            <a:off x="428596" y="428604"/>
            <a:ext cx="750095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pt-BR" b="1" dirty="0" smtClean="0"/>
              <a:t/>
            </a:r>
            <a:br>
              <a:rPr lang="pt-BR" b="1" dirty="0" smtClean="0"/>
            </a:br>
            <a:r>
              <a:rPr lang="pt-BR" b="1" dirty="0" smtClean="0"/>
              <a:t>Perspectivas para 2010 e 2011 - Fatos</a:t>
            </a:r>
            <a:endParaRPr lang="en-US" b="1" dirty="0" smtClean="0"/>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pt-BR" dirty="0" smtClean="0">
              <a:latin typeface="+mj-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lang="pt-BR" dirty="0" smtClean="0">
                <a:latin typeface="+mj-lt"/>
                <a:ea typeface="Times New Roman" pitchFamily="18" charset="0"/>
                <a:cs typeface="Arial" pitchFamily="34" charset="0"/>
              </a:rPr>
              <a:t> PIB 2009 : &lt;0,00%</a:t>
            </a:r>
            <a:endParaRPr kumimoji="0" lang="pt-BR"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Renda</a:t>
            </a:r>
            <a:r>
              <a:rPr kumimoji="0" lang="pt-BR" b="0" i="0" u="none" strike="noStrike" cap="none" normalizeH="0" dirty="0" smtClean="0">
                <a:ln>
                  <a:noFill/>
                </a:ln>
                <a:solidFill>
                  <a:schemeClr val="tx1"/>
                </a:solidFill>
                <a:effectLst/>
                <a:latin typeface="+mj-lt"/>
                <a:ea typeface="Times New Roman" pitchFamily="18" charset="0"/>
                <a:cs typeface="Arial" pitchFamily="34" charset="0"/>
              </a:rPr>
              <a:t> Média: aumento de 2,8% em 2008;</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lang="pt-BR" baseline="0" dirty="0" smtClean="0">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dirty="0" smtClean="0">
                <a:ln>
                  <a:noFill/>
                </a:ln>
                <a:solidFill>
                  <a:schemeClr val="tx1"/>
                </a:solidFill>
                <a:effectLst/>
                <a:latin typeface="+mj-lt"/>
                <a:cs typeface="Arial" pitchFamily="34" charset="0"/>
              </a:rPr>
              <a:t> Impactos da Crise Mundial fizeram com que houvesse retração no turismo empresarial;</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solidFill>
                  <a:schemeClr val="tx1"/>
                </a:solidFill>
                <a:effectLst/>
                <a:latin typeface="+mj-lt"/>
                <a:cs typeface="Arial" pitchFamily="34" charset="0"/>
              </a:rPr>
              <a:t> PIB</a:t>
            </a:r>
            <a:r>
              <a:rPr kumimoji="0" lang="pt-BR" b="0" i="0" u="none" strike="noStrike" cap="none" normalizeH="0" dirty="0" smtClean="0">
                <a:ln>
                  <a:noFill/>
                </a:ln>
                <a:solidFill>
                  <a:schemeClr val="tx1"/>
                </a:solidFill>
                <a:effectLst/>
                <a:latin typeface="+mj-lt"/>
                <a:cs typeface="Arial" pitchFamily="34" charset="0"/>
              </a:rPr>
              <a:t> 2010: 5,2% (previsão);</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lang="pt-BR" baseline="0" dirty="0" smtClean="0">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pt-BR" dirty="0" smtClean="0">
                <a:latin typeface="+mj-lt"/>
                <a:cs typeface="Arial" pitchFamily="34" charset="0"/>
              </a:rPr>
              <a:t> PIB 2011: 5,3% (previsão);</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solidFill>
                  <a:schemeClr val="tx1"/>
                </a:solidFill>
                <a:effectLst/>
                <a:latin typeface="+mj-lt"/>
                <a:cs typeface="Arial" pitchFamily="34" charset="0"/>
              </a:rPr>
              <a:t> Continuação</a:t>
            </a:r>
            <a:r>
              <a:rPr kumimoji="0" lang="pt-BR" b="0" i="0" u="none" strike="noStrike" cap="none" normalizeH="0" dirty="0" smtClean="0">
                <a:ln>
                  <a:noFill/>
                </a:ln>
                <a:solidFill>
                  <a:schemeClr val="tx1"/>
                </a:solidFill>
                <a:effectLst/>
                <a:latin typeface="+mj-lt"/>
                <a:cs typeface="Arial" pitchFamily="34" charset="0"/>
              </a:rPr>
              <a:t> do aumento de renda média para os próximos anos;</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lang="pt-BR" dirty="0" smtClean="0">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dirty="0" smtClean="0">
                <a:ln>
                  <a:noFill/>
                </a:ln>
                <a:solidFill>
                  <a:schemeClr val="tx1"/>
                </a:solidFill>
                <a:effectLst/>
                <a:latin typeface="+mj-lt"/>
                <a:cs typeface="Arial" pitchFamily="34" charset="0"/>
              </a:rPr>
              <a:t> Retomada econômica de grandes países do 1º Mundo;</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lang="pt-BR" dirty="0" smtClean="0">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dirty="0" smtClean="0">
                <a:ln>
                  <a:noFill/>
                </a:ln>
                <a:solidFill>
                  <a:schemeClr val="tx1"/>
                </a:solidFill>
                <a:effectLst/>
                <a:latin typeface="+mj-lt"/>
                <a:cs typeface="Arial" pitchFamily="34" charset="0"/>
              </a:rPr>
              <a:t> Amadurecimento do PNT (Plano Nacional de Turismo) 2007-2010</a:t>
            </a: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51201" name="Rectangle 1"/>
          <p:cNvSpPr>
            <a:spLocks noChangeArrowheads="1"/>
          </p:cNvSpPr>
          <p:nvPr/>
        </p:nvSpPr>
        <p:spPr bwMode="auto">
          <a:xfrm>
            <a:off x="285752" y="229961"/>
            <a:ext cx="8572528"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3.1.1</a:t>
            </a:r>
            <a:r>
              <a:rPr kumimoji="0" lang="pt-BR" b="1" i="0" u="none" strike="noStrike" cap="none" normalizeH="0" dirty="0" smtClean="0">
                <a:ln>
                  <a:noFill/>
                </a:ln>
                <a:solidFill>
                  <a:schemeClr val="tx1"/>
                </a:solidFill>
                <a:effectLst/>
                <a:latin typeface="+mj-lt"/>
                <a:ea typeface="Times New Roman" pitchFamily="18" charset="0"/>
                <a:cs typeface="Arial" pitchFamily="34" charset="0"/>
              </a:rPr>
              <a:t> - </a:t>
            </a: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Aspectos Políticos/Legais</a:t>
            </a: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lang="pt-BR" dirty="0" smtClean="0">
                <a:latin typeface="+mj-lt"/>
                <a:ea typeface="Times New Roman" pitchFamily="18" charset="0"/>
                <a:cs typeface="Arial" pitchFamily="34" charset="0"/>
              </a:rPr>
              <a:t> Exigência de Visto para Americanos (impedimento de maior número de turistas) – </a:t>
            </a:r>
            <a:r>
              <a:rPr lang="pt-BR" b="1" dirty="0" smtClean="0">
                <a:latin typeface="+mj-lt"/>
                <a:ea typeface="Times New Roman" pitchFamily="18" charset="0"/>
                <a:cs typeface="Arial" pitchFamily="34" charset="0"/>
              </a:rPr>
              <a:t>Política de Reciprocidade. </a:t>
            </a:r>
            <a:r>
              <a:rPr lang="pt-BR" dirty="0" smtClean="0">
                <a:latin typeface="+mj-lt"/>
                <a:ea typeface="Times New Roman" pitchFamily="18" charset="0"/>
                <a:cs typeface="Arial" pitchFamily="34" charset="0"/>
              </a:rPr>
              <a:t>De acordo estudo da ABAV, a extinção desta exigência aumentaria em 30% a quantidade de turistas.;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endParaRPr lang="pt-BR" dirty="0" smtClean="0">
              <a:latin typeface="+mj-lt"/>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lang="pt-BR" dirty="0" smtClean="0">
                <a:latin typeface="+mj-lt"/>
                <a:ea typeface="Times New Roman" pitchFamily="18" charset="0"/>
                <a:cs typeface="Arial" pitchFamily="34" charset="0"/>
              </a:rPr>
              <a:t> Problemas de </a:t>
            </a:r>
            <a:r>
              <a:rPr lang="pt-BR" dirty="0" err="1" smtClean="0">
                <a:latin typeface="+mj-lt"/>
                <a:ea typeface="Times New Roman" pitchFamily="18" charset="0"/>
                <a:cs typeface="Arial" pitchFamily="34" charset="0"/>
              </a:rPr>
              <a:t>Infra-Estrutura</a:t>
            </a:r>
            <a:r>
              <a:rPr lang="pt-BR" dirty="0" smtClean="0">
                <a:latin typeface="+mj-lt"/>
                <a:ea typeface="Times New Roman" pitchFamily="18" charset="0"/>
                <a:cs typeface="Arial" pitchFamily="34" charset="0"/>
              </a:rPr>
              <a:t> -&gt; Avaliações negativas dos estrangeiros  que visitam o Brasil.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ea typeface="Times New Roman" pitchFamily="18" charset="0"/>
              <a:cs typeface="Arial" pitchFamily="34" charset="0"/>
            </a:endParaRPr>
          </a:p>
          <a:p>
            <a:pPr eaLnBrk="0" fontAlgn="base" hangingPunct="0">
              <a:spcBef>
                <a:spcPct val="0"/>
              </a:spcBef>
              <a:spcAft>
                <a:spcPct val="0"/>
              </a:spcAft>
            </a:pPr>
            <a:r>
              <a:rPr lang="pt-BR" dirty="0" smtClean="0">
                <a:ea typeface="Times New Roman" pitchFamily="18" charset="0"/>
                <a:cs typeface="Arial" pitchFamily="34" charset="0"/>
              </a:rPr>
              <a:t> Problemas de Segurança Pública -&gt; Avaliações negativas dos estrangeiros  que visitam o Brasil.</a:t>
            </a:r>
          </a:p>
          <a:p>
            <a:pPr eaLnBrk="0" fontAlgn="base" hangingPunct="0">
              <a:spcBef>
                <a:spcPct val="0"/>
              </a:spcBef>
              <a:spcAft>
                <a:spcPct val="0"/>
              </a:spcAft>
            </a:pPr>
            <a:endParaRPr lang="pt-BR" dirty="0" smtClean="0">
              <a:ea typeface="Times New Roman" pitchFamily="18" charset="0"/>
              <a:cs typeface="Arial" pitchFamily="34" charset="0"/>
            </a:endParaRPr>
          </a:p>
          <a:p>
            <a:pPr lvl="0" fontAlgn="base">
              <a:spcBef>
                <a:spcPct val="0"/>
              </a:spcBef>
              <a:spcAft>
                <a:spcPct val="0"/>
              </a:spcAft>
            </a:pPr>
            <a:r>
              <a:rPr lang="pt-BR" b="1" dirty="0" smtClean="0">
                <a:ea typeface="Times New Roman" pitchFamily="18" charset="0"/>
                <a:cs typeface="Arial" pitchFamily="34" charset="0"/>
              </a:rPr>
              <a:t>3.2.1 - Aspectos Econômicos</a:t>
            </a:r>
          </a:p>
          <a:p>
            <a:pPr lvl="0" fontAlgn="base">
              <a:spcBef>
                <a:spcPct val="0"/>
              </a:spcBef>
              <a:spcAft>
                <a:spcPct val="0"/>
              </a:spcAft>
            </a:pPr>
            <a:endParaRPr lang="pt-BR" dirty="0" smtClean="0">
              <a:cs typeface="Arial" pitchFamily="34" charset="0"/>
            </a:endParaRPr>
          </a:p>
          <a:p>
            <a:pPr lvl="0"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Crise Mundial;</a:t>
            </a:r>
          </a:p>
          <a:p>
            <a:pPr lvl="0" eaLnBrk="0" fontAlgn="base" hangingPunct="0">
              <a:spcBef>
                <a:spcPct val="0"/>
              </a:spcBef>
              <a:spcAft>
                <a:spcPct val="0"/>
              </a:spcAft>
              <a:buFont typeface="Arial" pitchFamily="34" charset="0"/>
              <a:buChar char="•"/>
            </a:pPr>
            <a:endParaRPr lang="pt-BR" dirty="0" smtClean="0">
              <a:ea typeface="Times New Roman" pitchFamily="18" charset="0"/>
              <a:cs typeface="Arial" pitchFamily="34" charset="0"/>
            </a:endParaRPr>
          </a:p>
          <a:p>
            <a:pPr lvl="0"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Variação Cambial;</a:t>
            </a:r>
          </a:p>
          <a:p>
            <a:pPr lvl="0" eaLnBrk="0" fontAlgn="base" hangingPunct="0">
              <a:spcBef>
                <a:spcPct val="0"/>
              </a:spcBef>
              <a:spcAft>
                <a:spcPct val="0"/>
              </a:spcAft>
            </a:pPr>
            <a:endParaRPr lang="pt-BR" dirty="0" smtClean="0">
              <a:ea typeface="Times New Roman" pitchFamily="18" charset="0"/>
              <a:cs typeface="Arial" pitchFamily="34" charset="0"/>
            </a:endParaRPr>
          </a:p>
          <a:p>
            <a:pPr eaLnBrk="0" fontAlgn="base" hangingPunct="0">
              <a:spcBef>
                <a:spcPct val="0"/>
              </a:spcBef>
              <a:spcAft>
                <a:spcPct val="0"/>
              </a:spcAft>
            </a:pPr>
            <a:endParaRPr lang="pt-BR" dirty="0" smtClean="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58369" name="Rectangle 1"/>
          <p:cNvSpPr>
            <a:spLocks noChangeArrowheads="1"/>
          </p:cNvSpPr>
          <p:nvPr/>
        </p:nvSpPr>
        <p:spPr bwMode="auto">
          <a:xfrm>
            <a:off x="357190" y="428179"/>
            <a:ext cx="842965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3.2.2</a:t>
            </a:r>
            <a:r>
              <a:rPr kumimoji="0" lang="pt-BR" b="1" i="0" u="none" strike="noStrike" cap="none" normalizeH="0" dirty="0" smtClean="0">
                <a:ln>
                  <a:noFill/>
                </a:ln>
                <a:solidFill>
                  <a:schemeClr val="tx1"/>
                </a:solidFill>
                <a:effectLst/>
                <a:latin typeface="+mj-lt"/>
                <a:ea typeface="Times New Roman" pitchFamily="18" charset="0"/>
                <a:cs typeface="Arial" pitchFamily="34" charset="0"/>
              </a:rPr>
              <a:t> - </a:t>
            </a: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Aspectos Sociais/Ambientais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pt-BR" b="0" i="0" u="none" strike="noStrike" cap="none" normalizeH="0" baseline="0" dirty="0" smtClean="0">
                <a:ln>
                  <a:noFill/>
                </a:ln>
                <a:solidFill>
                  <a:schemeClr val="tx1"/>
                </a:solidFill>
                <a:effectLst/>
                <a:latin typeface="+mj-lt"/>
                <a:ea typeface="Times New Roman" pitchFamily="18" charset="0"/>
                <a:cs typeface="Times New Roman" pitchFamily="18" charset="0"/>
              </a:rPr>
              <a:t> Violência.</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endParaRPr lang="pt-BR" dirty="0" smtClean="0">
              <a:latin typeface="+mj-lt"/>
              <a:ea typeface="Times New Roman" pitchFamily="18" charset="0"/>
              <a:cs typeface="Times New Roman" pitchFamily="18" charset="0"/>
            </a:endParaRPr>
          </a:p>
          <a:p>
            <a:pPr lvl="0" fontAlgn="base">
              <a:spcBef>
                <a:spcPct val="0"/>
              </a:spcBef>
              <a:spcAft>
                <a:spcPct val="0"/>
              </a:spcAft>
            </a:pPr>
            <a:r>
              <a:rPr lang="pt-BR" b="1" dirty="0" smtClean="0">
                <a:ea typeface="Times New Roman" pitchFamily="18" charset="0"/>
                <a:cs typeface="Arial" pitchFamily="34" charset="0"/>
              </a:rPr>
              <a:t>3.2.3 -  Aspectos Tecnológicos</a:t>
            </a:r>
          </a:p>
          <a:p>
            <a:pPr lvl="0" fontAlgn="base">
              <a:spcBef>
                <a:spcPct val="0"/>
              </a:spcBef>
              <a:spcAft>
                <a:spcPct val="0"/>
              </a:spcAft>
            </a:pPr>
            <a:endParaRPr lang="pt-BR" dirty="0" smtClean="0">
              <a:cs typeface="Arial" pitchFamily="34" charset="0"/>
            </a:endParaRPr>
          </a:p>
          <a:p>
            <a:pPr lvl="0"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Problemas de Telecomunicações (Internet lenta e fraca);</a:t>
            </a:r>
          </a:p>
          <a:p>
            <a:pPr lvl="0" eaLnBrk="0" fontAlgn="base" hangingPunct="0">
              <a:spcBef>
                <a:spcPct val="0"/>
              </a:spcBef>
              <a:spcAft>
                <a:spcPct val="0"/>
              </a:spcAft>
              <a:buFont typeface="Arial" pitchFamily="34" charset="0"/>
              <a:buChar char="•"/>
            </a:pPr>
            <a:r>
              <a:rPr lang="pt-BR" dirty="0" smtClean="0">
                <a:ea typeface="Times New Roman" pitchFamily="18" charset="0"/>
                <a:cs typeface="Arial" pitchFamily="34" charset="0"/>
              </a:rPr>
              <a:t>Rede de comunicação celular com cobertura insuficiente.</a:t>
            </a:r>
          </a:p>
          <a:p>
            <a:pPr marL="0" marR="0" lvl="0" indent="0" algn="l" defTabSz="914400" rtl="0" eaLnBrk="0" fontAlgn="base" latinLnBrk="0" hangingPunct="0">
              <a:lnSpc>
                <a:spcPct val="100000"/>
              </a:lnSpc>
              <a:spcBef>
                <a:spcPct val="0"/>
              </a:spcBef>
              <a:spcAft>
                <a:spcPct val="0"/>
              </a:spcAft>
              <a:buClrTx/>
              <a:buSzTx/>
              <a:tabLst/>
            </a:pPr>
            <a:r>
              <a:rPr kumimoji="0" lang="pt-BR" b="0" i="0" u="none" strike="noStrike" cap="none" normalizeH="0" baseline="0" dirty="0" smtClean="0">
                <a:ln>
                  <a:noFill/>
                </a:ln>
                <a:solidFill>
                  <a:schemeClr val="tx1"/>
                </a:solidFill>
                <a:effectLst/>
                <a:latin typeface="+mj-lt"/>
                <a:ea typeface="Times New Roman" pitchFamily="18" charset="0"/>
                <a:cs typeface="Times New Roman" pitchFamily="18" charset="0"/>
              </a:rPr>
              <a:t/>
            </a:r>
            <a:br>
              <a:rPr kumimoji="0" lang="pt-BR" b="0" i="0" u="none" strike="noStrike" cap="none" normalizeH="0" baseline="0" dirty="0" smtClean="0">
                <a:ln>
                  <a:noFill/>
                </a:ln>
                <a:solidFill>
                  <a:schemeClr val="tx1"/>
                </a:solidFill>
                <a:effectLst/>
                <a:latin typeface="+mj-lt"/>
                <a:ea typeface="Times New Roman" pitchFamily="18" charset="0"/>
                <a:cs typeface="Times New Roman" pitchFamily="18"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
        <p:nvSpPr>
          <p:cNvPr id="58370" name="Rectangle 2"/>
          <p:cNvSpPr>
            <a:spLocks noChangeArrowheads="1"/>
          </p:cNvSpPr>
          <p:nvPr/>
        </p:nvSpPr>
        <p:spPr bwMode="auto">
          <a:xfrm>
            <a:off x="357190" y="3817813"/>
            <a:ext cx="878681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58369" name="Rectangle 1"/>
          <p:cNvSpPr>
            <a:spLocks noChangeArrowheads="1"/>
          </p:cNvSpPr>
          <p:nvPr/>
        </p:nvSpPr>
        <p:spPr bwMode="auto">
          <a:xfrm>
            <a:off x="285720" y="1425634"/>
            <a:ext cx="8429652"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FATORES CHAVE: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mj-lt"/>
              <a:ea typeface="Times New Roman" pitchFamily="18" charset="0"/>
              <a:cs typeface="Arial" pitchFamily="34" charset="0"/>
            </a:endParaRPr>
          </a:p>
          <a:p>
            <a:pPr>
              <a:buFont typeface="Arial" pitchFamily="34" charset="0"/>
              <a:buChar char="•"/>
            </a:pPr>
            <a:r>
              <a:rPr lang="pt-BR" sz="1600" dirty="0" smtClean="0"/>
              <a:t>  Agências reguladoras que promovam e beneficiem os locais receptores;</a:t>
            </a:r>
          </a:p>
          <a:p>
            <a:r>
              <a:rPr lang="pt-BR" sz="1600" dirty="0" smtClean="0"/>
              <a:t> </a:t>
            </a:r>
            <a:r>
              <a:rPr lang="pt-BR" sz="1600" dirty="0" smtClean="0"/>
              <a:t> </a:t>
            </a:r>
          </a:p>
          <a:p>
            <a:pPr>
              <a:buFont typeface="Arial" pitchFamily="34" charset="0"/>
              <a:buChar char="•"/>
            </a:pPr>
            <a:r>
              <a:rPr lang="pt-BR" sz="1600" dirty="0" smtClean="0"/>
              <a:t>   Grande quantidade de </a:t>
            </a:r>
            <a:r>
              <a:rPr lang="pt-BR" sz="1600" dirty="0" err="1" smtClean="0"/>
              <a:t>mão-de-obra</a:t>
            </a:r>
            <a:r>
              <a:rPr lang="pt-BR" sz="1600" dirty="0" smtClean="0"/>
              <a:t>;</a:t>
            </a:r>
          </a:p>
          <a:p>
            <a:r>
              <a:rPr lang="pt-BR" sz="1600" dirty="0" smtClean="0"/>
              <a:t> </a:t>
            </a:r>
            <a:r>
              <a:rPr lang="pt-BR" sz="1600" dirty="0" smtClean="0"/>
              <a:t> </a:t>
            </a:r>
          </a:p>
          <a:p>
            <a:pPr>
              <a:buFont typeface="Arial" pitchFamily="34" charset="0"/>
              <a:buChar char="•"/>
            </a:pPr>
            <a:r>
              <a:rPr lang="pt-BR" sz="1600" dirty="0" smtClean="0"/>
              <a:t>   Grande investimento de dinheiro;</a:t>
            </a:r>
          </a:p>
          <a:p>
            <a:endParaRPr lang="pt-BR" sz="1600" dirty="0" smtClean="0"/>
          </a:p>
          <a:p>
            <a:pPr>
              <a:buFont typeface="Arial" pitchFamily="34" charset="0"/>
              <a:buChar char="•"/>
            </a:pPr>
            <a:r>
              <a:rPr lang="pt-BR" sz="1600" dirty="0" smtClean="0"/>
              <a:t> </a:t>
            </a:r>
            <a:r>
              <a:rPr lang="pt-BR" sz="1600" dirty="0" smtClean="0"/>
              <a:t>  Interesse  das pessoas;</a:t>
            </a:r>
          </a:p>
          <a:p>
            <a:endParaRPr lang="pt-BR" sz="1600" dirty="0" smtClean="0"/>
          </a:p>
          <a:p>
            <a:pPr>
              <a:buFont typeface="Arial" pitchFamily="34" charset="0"/>
              <a:buChar char="•"/>
            </a:pPr>
            <a:r>
              <a:rPr lang="pt-BR" sz="1600" dirty="0" smtClean="0"/>
              <a:t> </a:t>
            </a:r>
            <a:r>
              <a:rPr lang="pt-BR" sz="1600" dirty="0" smtClean="0"/>
              <a:t>  Interesse dos locais turísticos;</a:t>
            </a:r>
          </a:p>
          <a:p>
            <a:pPr>
              <a:buFont typeface="Arial" pitchFamily="34" charset="0"/>
              <a:buChar char="•"/>
            </a:pPr>
            <a:endParaRPr lang="pt-BR" sz="1600" dirty="0" smtClean="0"/>
          </a:p>
          <a:p>
            <a:pPr>
              <a:buFont typeface="Arial" pitchFamily="34" charset="0"/>
              <a:buChar char="•"/>
            </a:pPr>
            <a:endParaRPr lang="en-US" sz="1600" dirty="0"/>
          </a:p>
        </p:txBody>
      </p:sp>
      <p:sp>
        <p:nvSpPr>
          <p:cNvPr id="58370" name="Rectangle 2"/>
          <p:cNvSpPr>
            <a:spLocks noChangeArrowheads="1"/>
          </p:cNvSpPr>
          <p:nvPr/>
        </p:nvSpPr>
        <p:spPr bwMode="auto">
          <a:xfrm>
            <a:off x="357190" y="3817813"/>
            <a:ext cx="878681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428728" y="1643050"/>
            <a:ext cx="6357982" cy="2800767"/>
          </a:xfrm>
          <a:prstGeom prst="rect">
            <a:avLst/>
          </a:prstGeom>
          <a:noFill/>
        </p:spPr>
        <p:txBody>
          <a:bodyPr wrap="square" rtlCol="0">
            <a:spAutoFit/>
          </a:bodyPr>
          <a:lstStyle/>
          <a:p>
            <a:pPr algn="ctr"/>
            <a:r>
              <a:rPr lang="pt-BR" sz="8800" dirty="0" smtClean="0">
                <a:solidFill>
                  <a:schemeClr val="bg1"/>
                </a:solidFill>
              </a:rPr>
              <a:t>4.0 Ambiente Externo </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pic>
        <p:nvPicPr>
          <p:cNvPr id="6" name="Imagem 5"/>
          <p:cNvPicPr/>
          <p:nvPr/>
        </p:nvPicPr>
        <p:blipFill>
          <a:blip r:embed="rId3" cstate="print">
            <a:clrChange>
              <a:clrFrom>
                <a:srgbClr val="FFFFFF"/>
              </a:clrFrom>
              <a:clrTo>
                <a:srgbClr val="FFFFFF">
                  <a:alpha val="0"/>
                </a:srgbClr>
              </a:clrTo>
            </a:clrChange>
          </a:blip>
          <a:srcRect/>
          <a:stretch>
            <a:fillRect/>
          </a:stretch>
        </p:blipFill>
        <p:spPr bwMode="auto">
          <a:xfrm>
            <a:off x="928662" y="857232"/>
            <a:ext cx="7643866" cy="428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82945" name="Rectangle 1"/>
          <p:cNvSpPr>
            <a:spLocks noChangeArrowheads="1"/>
          </p:cNvSpPr>
          <p:nvPr/>
        </p:nvSpPr>
        <p:spPr bwMode="auto">
          <a:xfrm>
            <a:off x="214282" y="80168"/>
            <a:ext cx="864396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pt-BR" b="1" dirty="0" smtClean="0">
                <a:latin typeface="+mj-lt"/>
                <a:ea typeface="Times New Roman" pitchFamily="18" charset="0"/>
                <a:cs typeface="Arial" pitchFamily="34" charset="0"/>
              </a:rPr>
              <a:t>INFLUÊNCIA DE OUTROS SETORES</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1"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O Setor de Entretenimento está diretamente relacionado ao setor de Transporte e, assim, com a sua falta de infra-estrutura. Dessa maneira, pode-se inferir que com os próximos eventos esportivos o setor dos Transportes irá passar por uma transformação como nunca vista antes.</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Há uma necessidade iminente de mudanças drásticas neste quesito, tendo em vista que este setor não possui a mínima infra-estrutura para recebermos os competidores e turistas de todas as nações.</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Ao Relacionarmos o Setor do Entretenimento com o Setor de Finanças podemos observar que o primeiro depende inteiramente do segundo. Quanto maior for o aumento do poder aquisitivo da população maior será a tendência de expansão deste setor.</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Toda e qualquer alteração na política monetária nacional trará uma significativa modificação no quesito Entretenimento, podendo esta ser benéfica ou não. O fator mais significativo hoje seria a variação cambial, a qual está estritamente relacionada com o setor do Turismo.</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5" name="Retângulo 4"/>
          <p:cNvSpPr/>
          <p:nvPr/>
        </p:nvSpPr>
        <p:spPr>
          <a:xfrm>
            <a:off x="285720" y="500042"/>
            <a:ext cx="7858180" cy="4801314"/>
          </a:xfrm>
          <a:prstGeom prst="rect">
            <a:avLst/>
          </a:prstGeom>
        </p:spPr>
        <p:txBody>
          <a:bodyPr wrap="square">
            <a:spAutoFit/>
          </a:bodyPr>
          <a:lstStyle/>
          <a:p>
            <a:pPr lvl="0" algn="just" fontAlgn="base">
              <a:spcBef>
                <a:spcPct val="0"/>
              </a:spcBef>
              <a:spcAft>
                <a:spcPct val="0"/>
              </a:spcAft>
            </a:pPr>
            <a:r>
              <a:rPr lang="pt-BR" b="1" dirty="0" smtClean="0">
                <a:ea typeface="Times New Roman" pitchFamily="18" charset="0"/>
                <a:cs typeface="Arial" pitchFamily="34" charset="0"/>
              </a:rPr>
              <a:t>INFLUÊNCIA DE OUTROS SETORES</a:t>
            </a:r>
          </a:p>
          <a:p>
            <a:pPr lvl="0" algn="just" eaLnBrk="0" fontAlgn="base" hangingPunct="0">
              <a:spcBef>
                <a:spcPct val="0"/>
              </a:spcBef>
              <a:spcAft>
                <a:spcPct val="0"/>
              </a:spcAft>
            </a:pPr>
            <a:endParaRPr lang="pt-BR" dirty="0" smtClean="0">
              <a:ea typeface="Times New Roman" pitchFamily="18" charset="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Com todos os próximos eventos esportivos e o com a política externa adotada pelo nosso governo, devemos notar que o Brasil tem estado cada vez mais dentre os roteiros turísticos mais visitados, ou seja, nota-se que o consumo tem aumentado de maneira expressiva trazendo consigo um reflexo expressivo no Setor do Varejo.</a:t>
            </a: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a:r>
            <a:br>
              <a:rPr lang="pt-BR" dirty="0" smtClean="0">
                <a:ea typeface="Times New Roman" pitchFamily="18" charset="0"/>
                <a:cs typeface="Arial" pitchFamily="34" charset="0"/>
              </a:rPr>
            </a:br>
            <a:r>
              <a:rPr lang="pt-BR" dirty="0" smtClean="0">
                <a:ea typeface="Times New Roman" pitchFamily="18" charset="0"/>
                <a:cs typeface="Arial" pitchFamily="34" charset="0"/>
              </a:rPr>
              <a:t>Quanto ao setor Alimentício, haverá logicamente um reflexo significativo diante de tantos eventos com tamanha magnitude. Haverá, sim, uma crescente demanda e uma grande mudança neste setor influenciado pelas exigências de um novo público que surgirá.</a:t>
            </a: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a:r>
            <a:br>
              <a:rPr lang="pt-BR" dirty="0" smtClean="0">
                <a:ea typeface="Times New Roman" pitchFamily="18" charset="0"/>
                <a:cs typeface="Arial" pitchFamily="34" charset="0"/>
              </a:rPr>
            </a:br>
            <a:r>
              <a:rPr lang="pt-BR" dirty="0" smtClean="0">
                <a:ea typeface="Times New Roman" pitchFamily="18" charset="0"/>
                <a:cs typeface="Arial" pitchFamily="34" charset="0"/>
              </a:rPr>
              <a:t>Sobre as Commodities, pode-se observar que o nível de investimento deverá sofrer um aumento significativo tendo em vista que com a chegada dos eventos esperados, produtos chamados de commodities, especialmente os relativos à construção civil, serão demandados em excesso.</a:t>
            </a:r>
            <a:endParaRPr lang="pt-BR" dirty="0" smtClean="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1214414" y="1285860"/>
            <a:ext cx="6500858" cy="4154984"/>
          </a:xfrm>
          <a:prstGeom prst="rect">
            <a:avLst/>
          </a:prstGeom>
          <a:noFill/>
        </p:spPr>
        <p:txBody>
          <a:bodyPr wrap="square" rtlCol="0">
            <a:spAutoFit/>
          </a:bodyPr>
          <a:lstStyle/>
          <a:p>
            <a:pPr algn="ctr"/>
            <a:r>
              <a:rPr lang="pt-BR" sz="8800" dirty="0" smtClean="0">
                <a:solidFill>
                  <a:schemeClr val="bg1"/>
                </a:solidFill>
              </a:rPr>
              <a:t>1 - Sobre a TWISY TRAVEL</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6" name="Retângulo 5"/>
          <p:cNvSpPr/>
          <p:nvPr/>
        </p:nvSpPr>
        <p:spPr>
          <a:xfrm>
            <a:off x="714348" y="1254799"/>
            <a:ext cx="7358114" cy="3693319"/>
          </a:xfrm>
          <a:prstGeom prst="rect">
            <a:avLst/>
          </a:prstGeom>
        </p:spPr>
        <p:txBody>
          <a:bodyPr wrap="square">
            <a:spAutoFit/>
          </a:bodyPr>
          <a:lstStyle/>
          <a:p>
            <a:pPr lvl="0"/>
            <a:r>
              <a:rPr lang="pt-BR" b="1" dirty="0" smtClean="0">
                <a:ea typeface="Times New Roman" pitchFamily="18" charset="0"/>
                <a:cs typeface="Arial" pitchFamily="34" charset="0"/>
              </a:rPr>
              <a:t>INFLUÊNCIA DE OUTROS SETORES - Tecnologia</a:t>
            </a:r>
          </a:p>
          <a:p>
            <a:endParaRPr lang="pt-BR" dirty="0" smtClean="0"/>
          </a:p>
          <a:p>
            <a:r>
              <a:rPr lang="pt-BR" dirty="0" smtClean="0"/>
              <a:t>Como influência da Tecnologia de Informação no turismo temos 3 pontos a serem observados: </a:t>
            </a:r>
            <a:br>
              <a:rPr lang="pt-BR" dirty="0" smtClean="0"/>
            </a:br>
            <a:r>
              <a:rPr lang="pt-BR" dirty="0" smtClean="0"/>
              <a:t/>
            </a:r>
            <a:br>
              <a:rPr lang="pt-BR" dirty="0" smtClean="0"/>
            </a:br>
            <a:r>
              <a:rPr lang="pt-BR" dirty="0" smtClean="0"/>
              <a:t>1) Tecnologia de base; </a:t>
            </a:r>
            <a:br>
              <a:rPr lang="pt-BR" dirty="0" smtClean="0"/>
            </a:br>
            <a:r>
              <a:rPr lang="pt-BR" dirty="0" smtClean="0"/>
              <a:t/>
            </a:r>
            <a:br>
              <a:rPr lang="pt-BR" dirty="0" smtClean="0"/>
            </a:br>
            <a:r>
              <a:rPr lang="pt-BR" dirty="0" smtClean="0"/>
              <a:t>2) Internet e provedores de aplicações; </a:t>
            </a:r>
            <a:br>
              <a:rPr lang="pt-BR" dirty="0" smtClean="0"/>
            </a:br>
            <a:r>
              <a:rPr lang="pt-BR" dirty="0" smtClean="0"/>
              <a:t/>
            </a:r>
            <a:br>
              <a:rPr lang="pt-BR" dirty="0" smtClean="0"/>
            </a:br>
            <a:r>
              <a:rPr lang="pt-BR" dirty="0" smtClean="0"/>
              <a:t>3) Visão brasileira </a:t>
            </a:r>
            <a:br>
              <a:rPr lang="pt-BR" dirty="0" smtClean="0"/>
            </a:br>
            <a:r>
              <a:rPr lang="pt-BR" dirty="0" smtClean="0"/>
              <a:t/>
            </a:r>
            <a:br>
              <a:rPr lang="pt-BR" dirty="0" smtClean="0"/>
            </a:br>
            <a:r>
              <a:rPr lang="pt-BR" dirty="0" smtClean="0"/>
              <a:t> </a:t>
            </a:r>
            <a:br>
              <a:rPr lang="pt-BR" dirty="0" smtClean="0"/>
            </a:br>
            <a:endParaRPr lang="pt-B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6" name="Retângulo 5"/>
          <p:cNvSpPr/>
          <p:nvPr/>
        </p:nvSpPr>
        <p:spPr>
          <a:xfrm>
            <a:off x="642910" y="285728"/>
            <a:ext cx="7358114" cy="3139321"/>
          </a:xfrm>
          <a:prstGeom prst="rect">
            <a:avLst/>
          </a:prstGeom>
        </p:spPr>
        <p:txBody>
          <a:bodyPr wrap="square">
            <a:spAutoFit/>
          </a:bodyPr>
          <a:lstStyle/>
          <a:p>
            <a:pPr lvl="0"/>
            <a:r>
              <a:rPr lang="pt-BR" b="1" dirty="0" smtClean="0"/>
              <a:t>Novos Modelos de Negócio – “Agências </a:t>
            </a:r>
            <a:r>
              <a:rPr lang="pt-BR" b="1" i="1" dirty="0" smtClean="0"/>
              <a:t>On-Line</a:t>
            </a:r>
            <a:r>
              <a:rPr lang="pt-BR" b="1" dirty="0" smtClean="0"/>
              <a:t>”</a:t>
            </a:r>
            <a:endParaRPr lang="pt-BR" b="1" dirty="0" smtClean="0">
              <a:ea typeface="Times New Roman" pitchFamily="18" charset="0"/>
              <a:cs typeface="Arial" pitchFamily="34" charset="0"/>
            </a:endParaRPr>
          </a:p>
          <a:p>
            <a:endParaRPr lang="pt-BR" dirty="0" smtClean="0"/>
          </a:p>
          <a:p>
            <a:r>
              <a:rPr lang="pt-BR" dirty="0" smtClean="0"/>
              <a:t>Tendência:  Estrutura VIRTUAL: </a:t>
            </a:r>
          </a:p>
          <a:p>
            <a:pPr lvl="1">
              <a:buFont typeface="Arial" pitchFamily="34" charset="0"/>
              <a:buChar char="•"/>
            </a:pPr>
            <a:r>
              <a:rPr lang="pt-BR" dirty="0" smtClean="0"/>
              <a:t> Fornecedores de Informação;</a:t>
            </a:r>
          </a:p>
          <a:p>
            <a:pPr lvl="1">
              <a:buFont typeface="Arial" pitchFamily="34" charset="0"/>
              <a:buChar char="•"/>
            </a:pPr>
            <a:r>
              <a:rPr lang="pt-BR" dirty="0" smtClean="0"/>
              <a:t> Serviços Eletrônicos de Reservas;</a:t>
            </a:r>
          </a:p>
          <a:p>
            <a:pPr lvl="1">
              <a:buFont typeface="Arial" pitchFamily="34" charset="0"/>
              <a:buChar char="•"/>
            </a:pPr>
            <a:r>
              <a:rPr lang="pt-BR" dirty="0" smtClean="0"/>
              <a:t> Agentes Eletrônicos</a:t>
            </a:r>
          </a:p>
          <a:p>
            <a:pPr lvl="1">
              <a:buFont typeface="Arial" pitchFamily="34" charset="0"/>
              <a:buChar char="•"/>
            </a:pPr>
            <a:r>
              <a:rPr lang="pt-BR" dirty="0" smtClean="0"/>
              <a:t> </a:t>
            </a:r>
            <a:r>
              <a:rPr lang="pt-BR" dirty="0" err="1" smtClean="0"/>
              <a:t>Marketplaces</a:t>
            </a:r>
            <a:r>
              <a:rPr lang="pt-BR" dirty="0" smtClean="0"/>
              <a:t> Eletrônicos;</a:t>
            </a:r>
          </a:p>
          <a:p>
            <a:pPr lvl="1">
              <a:buFont typeface="Arial" pitchFamily="34" charset="0"/>
              <a:buChar char="•"/>
            </a:pPr>
            <a:r>
              <a:rPr lang="pt-BR" dirty="0" smtClean="0"/>
              <a:t> Serviços de Comparação </a:t>
            </a:r>
          </a:p>
          <a:p>
            <a:pPr lvl="1">
              <a:buFont typeface="Arial" pitchFamily="34" charset="0"/>
              <a:buChar char="•"/>
            </a:pPr>
            <a:endParaRPr lang="pt-BR" dirty="0" smtClean="0"/>
          </a:p>
          <a:p>
            <a:pPr>
              <a:buFont typeface="Arial" pitchFamily="34" charset="0"/>
              <a:buChar char="•"/>
            </a:pPr>
            <a:r>
              <a:rPr lang="pt-BR" dirty="0" smtClean="0"/>
              <a:t> Baixo capital de investimento;</a:t>
            </a:r>
          </a:p>
          <a:p>
            <a:pPr>
              <a:buFont typeface="Arial" pitchFamily="34" charset="0"/>
              <a:buChar char="•"/>
            </a:pPr>
            <a:r>
              <a:rPr lang="pt-BR" dirty="0" smtClean="0"/>
              <a:t> Disponível 24/7;</a:t>
            </a:r>
            <a:endParaRPr lang="pt-BR" dirty="0"/>
          </a:p>
        </p:txBody>
      </p:sp>
      <p:graphicFrame>
        <p:nvGraphicFramePr>
          <p:cNvPr id="5" name="Table 4"/>
          <p:cNvGraphicFramePr>
            <a:graphicFrameLocks noGrp="1"/>
          </p:cNvGraphicFramePr>
          <p:nvPr/>
        </p:nvGraphicFramePr>
        <p:xfrm>
          <a:off x="327742" y="3428999"/>
          <a:ext cx="7440716" cy="2371729"/>
        </p:xfrm>
        <a:graphic>
          <a:graphicData uri="http://schemas.openxmlformats.org/drawingml/2006/table">
            <a:tbl>
              <a:tblPr/>
              <a:tblGrid>
                <a:gridCol w="3720358"/>
                <a:gridCol w="3720358"/>
              </a:tblGrid>
              <a:tr h="279027">
                <a:tc>
                  <a:txBody>
                    <a:bodyPr/>
                    <a:lstStyle/>
                    <a:p>
                      <a:pPr algn="ctr">
                        <a:lnSpc>
                          <a:spcPct val="150000"/>
                        </a:lnSpc>
                        <a:spcAft>
                          <a:spcPts val="300"/>
                        </a:spcAft>
                      </a:pPr>
                      <a:r>
                        <a:rPr lang="pt-BR" sz="1200" dirty="0">
                          <a:latin typeface="Arial"/>
                          <a:ea typeface="Times New Roman"/>
                        </a:rPr>
                        <a:t>Agências On-line</a:t>
                      </a:r>
                      <a:endParaRPr lang="en-US" sz="1500" dirty="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300"/>
                        </a:spcAft>
                      </a:pPr>
                      <a:r>
                        <a:rPr lang="pt-BR" sz="1200">
                          <a:latin typeface="Arial"/>
                          <a:ea typeface="Times New Roman"/>
                        </a:rPr>
                        <a:t>Agências Tradicionais</a:t>
                      </a:r>
                      <a:endParaRPr lang="en-US" sz="150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054">
                <a:tc>
                  <a:txBody>
                    <a:bodyPr/>
                    <a:lstStyle/>
                    <a:p>
                      <a:pPr>
                        <a:lnSpc>
                          <a:spcPct val="150000"/>
                        </a:lnSpc>
                        <a:spcAft>
                          <a:spcPts val="300"/>
                        </a:spcAft>
                      </a:pPr>
                      <a:r>
                        <a:rPr lang="pt-BR" sz="1200">
                          <a:latin typeface="Arial"/>
                          <a:ea typeface="Times New Roman"/>
                        </a:rPr>
                        <a:t>Competências principais centradas em Tecnologia</a:t>
                      </a:r>
                      <a:endParaRPr lang="en-US" sz="150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300"/>
                        </a:spcAft>
                      </a:pPr>
                      <a:r>
                        <a:rPr lang="pt-BR" sz="1200">
                          <a:latin typeface="Arial"/>
                          <a:ea typeface="Times New Roman"/>
                        </a:rPr>
                        <a:t>Competência principal centrada nos Recursos Humanos</a:t>
                      </a:r>
                      <a:endParaRPr lang="en-US" sz="150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4648">
                <a:tc>
                  <a:txBody>
                    <a:bodyPr/>
                    <a:lstStyle/>
                    <a:p>
                      <a:pPr>
                        <a:lnSpc>
                          <a:spcPct val="150000"/>
                        </a:lnSpc>
                        <a:spcAft>
                          <a:spcPts val="300"/>
                        </a:spcAft>
                      </a:pPr>
                      <a:r>
                        <a:rPr lang="pt-BR" sz="1200">
                          <a:latin typeface="Arial"/>
                          <a:ea typeface="Times New Roman"/>
                        </a:rPr>
                        <a:t>Densidade de Informação</a:t>
                      </a:r>
                      <a:endParaRPr lang="en-US" sz="1500">
                        <a:latin typeface="Times New Roman"/>
                        <a:ea typeface="Times New Roman"/>
                      </a:endParaRPr>
                    </a:p>
                    <a:p>
                      <a:pPr>
                        <a:lnSpc>
                          <a:spcPct val="150000"/>
                        </a:lnSpc>
                        <a:spcAft>
                          <a:spcPts val="300"/>
                        </a:spcAft>
                      </a:pPr>
                      <a:r>
                        <a:rPr lang="pt-BR" sz="1200">
                          <a:latin typeface="Arial"/>
                          <a:ea typeface="Times New Roman"/>
                        </a:rPr>
                        <a:t>Disponibilidade de recursos ilimitados em tempo e espaço. </a:t>
                      </a:r>
                      <a:endParaRPr lang="en-US" sz="1500">
                        <a:latin typeface="Times New Roman"/>
                        <a:ea typeface="Times New Roman"/>
                      </a:endParaRPr>
                    </a:p>
                    <a:p>
                      <a:pPr>
                        <a:lnSpc>
                          <a:spcPct val="150000"/>
                        </a:lnSpc>
                        <a:spcAft>
                          <a:spcPts val="300"/>
                        </a:spcAft>
                      </a:pPr>
                      <a:r>
                        <a:rPr lang="pt-BR" sz="1200">
                          <a:latin typeface="Arial"/>
                          <a:ea typeface="Times New Roman"/>
                        </a:rPr>
                        <a:t>Oferta de produtos flexíveis e modulares</a:t>
                      </a:r>
                      <a:endParaRPr lang="en-US" sz="1500">
                        <a:latin typeface="Times New Roman"/>
                        <a:ea typeface="Times New Roman"/>
                      </a:endParaRPr>
                    </a:p>
                    <a:p>
                      <a:pPr>
                        <a:lnSpc>
                          <a:spcPct val="150000"/>
                        </a:lnSpc>
                        <a:spcAft>
                          <a:spcPts val="300"/>
                        </a:spcAft>
                      </a:pPr>
                      <a:r>
                        <a:rPr lang="pt-BR" sz="1200">
                          <a:latin typeface="Arial"/>
                          <a:ea typeface="Times New Roman"/>
                        </a:rPr>
                        <a:t>Horário Flexível</a:t>
                      </a:r>
                      <a:endParaRPr lang="en-US" sz="150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300"/>
                        </a:spcAft>
                      </a:pPr>
                      <a:r>
                        <a:rPr lang="pt-BR" sz="1200" dirty="0">
                          <a:latin typeface="Arial"/>
                          <a:ea typeface="Times New Roman"/>
                        </a:rPr>
                        <a:t>Orientação e consultoria</a:t>
                      </a:r>
                      <a:endParaRPr lang="en-US" sz="1500" dirty="0">
                        <a:latin typeface="Times New Roman"/>
                        <a:ea typeface="Times New Roman"/>
                      </a:endParaRPr>
                    </a:p>
                    <a:p>
                      <a:pPr>
                        <a:lnSpc>
                          <a:spcPct val="150000"/>
                        </a:lnSpc>
                        <a:spcAft>
                          <a:spcPts val="300"/>
                        </a:spcAft>
                      </a:pPr>
                      <a:r>
                        <a:rPr lang="pt-BR" sz="1200" dirty="0">
                          <a:latin typeface="Arial"/>
                          <a:ea typeface="Times New Roman"/>
                        </a:rPr>
                        <a:t>Assistência pós-venda</a:t>
                      </a:r>
                      <a:endParaRPr lang="en-US" sz="1500" dirty="0">
                        <a:latin typeface="Times New Roman"/>
                        <a:ea typeface="Times New Roman"/>
                      </a:endParaRPr>
                    </a:p>
                  </a:txBody>
                  <a:tcPr marL="82185" marR="821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428728" y="1643050"/>
            <a:ext cx="6357982" cy="2800767"/>
          </a:xfrm>
          <a:prstGeom prst="rect">
            <a:avLst/>
          </a:prstGeom>
          <a:noFill/>
        </p:spPr>
        <p:txBody>
          <a:bodyPr wrap="square" rtlCol="0">
            <a:spAutoFit/>
          </a:bodyPr>
          <a:lstStyle/>
          <a:p>
            <a:pPr algn="ctr"/>
            <a:r>
              <a:rPr lang="pt-BR" sz="8800" dirty="0" smtClean="0">
                <a:solidFill>
                  <a:schemeClr val="bg1"/>
                </a:solidFill>
              </a:rPr>
              <a:t>5.0 Análise SWOT </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pic>
        <p:nvPicPr>
          <p:cNvPr id="5" name="Imagem 4"/>
          <p:cNvPicPr/>
          <p:nvPr/>
        </p:nvPicPr>
        <p:blipFill>
          <a:blip r:embed="rId3" cstate="print">
            <a:clrChange>
              <a:clrFrom>
                <a:srgbClr val="FFFFFF"/>
              </a:clrFrom>
              <a:clrTo>
                <a:srgbClr val="FFFFFF">
                  <a:alpha val="0"/>
                </a:srgbClr>
              </a:clrTo>
            </a:clrChange>
          </a:blip>
          <a:srcRect/>
          <a:stretch>
            <a:fillRect/>
          </a:stretch>
        </p:blipFill>
        <p:spPr bwMode="auto">
          <a:xfrm>
            <a:off x="1214414" y="571480"/>
            <a:ext cx="7000924" cy="5143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428728" y="571480"/>
            <a:ext cx="6357982" cy="5509200"/>
          </a:xfrm>
          <a:prstGeom prst="rect">
            <a:avLst/>
          </a:prstGeom>
          <a:noFill/>
        </p:spPr>
        <p:txBody>
          <a:bodyPr wrap="square" rtlCol="0">
            <a:spAutoFit/>
          </a:bodyPr>
          <a:lstStyle/>
          <a:p>
            <a:pPr algn="ctr"/>
            <a:r>
              <a:rPr lang="pt-BR" sz="8800" dirty="0" smtClean="0">
                <a:solidFill>
                  <a:schemeClr val="bg1"/>
                </a:solidFill>
              </a:rPr>
              <a:t>6.0 Matriz Importância x Desempenho</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pic>
        <p:nvPicPr>
          <p:cNvPr id="6" name="Imagem 5"/>
          <p:cNvPicPr/>
          <p:nvPr/>
        </p:nvPicPr>
        <p:blipFill>
          <a:blip r:embed="rId3" cstate="print">
            <a:clrChange>
              <a:clrFrom>
                <a:srgbClr val="FFFFFF"/>
              </a:clrFrom>
              <a:clrTo>
                <a:srgbClr val="FFFFFF">
                  <a:alpha val="0"/>
                </a:srgbClr>
              </a:clrTo>
            </a:clrChange>
          </a:blip>
          <a:srcRect/>
          <a:stretch>
            <a:fillRect/>
          </a:stretch>
        </p:blipFill>
        <p:spPr bwMode="auto">
          <a:xfrm>
            <a:off x="1285852" y="714356"/>
            <a:ext cx="6643734" cy="47863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428728" y="985423"/>
            <a:ext cx="6357982" cy="5509200"/>
          </a:xfrm>
          <a:prstGeom prst="rect">
            <a:avLst/>
          </a:prstGeom>
          <a:noFill/>
        </p:spPr>
        <p:txBody>
          <a:bodyPr wrap="square" rtlCol="0">
            <a:spAutoFit/>
          </a:bodyPr>
          <a:lstStyle/>
          <a:p>
            <a:pPr algn="ctr"/>
            <a:r>
              <a:rPr lang="pt-BR" sz="8800" dirty="0" smtClean="0">
                <a:solidFill>
                  <a:schemeClr val="bg1"/>
                </a:solidFill>
              </a:rPr>
              <a:t>7.0 </a:t>
            </a:r>
          </a:p>
          <a:p>
            <a:pPr algn="ctr"/>
            <a:r>
              <a:rPr lang="pt-BR" sz="8800" dirty="0" smtClean="0">
                <a:solidFill>
                  <a:schemeClr val="bg1"/>
                </a:solidFill>
              </a:rPr>
              <a:t>Gestão, Tecnologia e Pessoas</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10241" name="Rectangle 1"/>
          <p:cNvSpPr>
            <a:spLocks noChangeArrowheads="1"/>
          </p:cNvSpPr>
          <p:nvPr/>
        </p:nvSpPr>
        <p:spPr bwMode="auto">
          <a:xfrm>
            <a:off x="357190" y="1183786"/>
            <a:ext cx="821533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GESTÃO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r>
              <a:rPr lang="pt-BR" dirty="0" smtClean="0"/>
              <a:t>Ambos os sócios da TWISY – sua única força de trabalho até agora – são inexperientes no ramo do turismo, o que pode trazer dificuldades no começo. Porém, possuem uma grande capacidade de aprendizado e energia para superar os desafios deste mercado. </a:t>
            </a:r>
            <a:endParaRPr lang="en-US" dirty="0" smtClean="0"/>
          </a:p>
          <a:p>
            <a:r>
              <a:rPr lang="pt-BR" dirty="0" smtClean="0"/>
              <a:t> </a:t>
            </a:r>
            <a:endParaRPr lang="en-US" dirty="0" smtClean="0"/>
          </a:p>
          <a:p>
            <a:r>
              <a:rPr lang="pt-BR" dirty="0" smtClean="0"/>
              <a:t>Por ter alguns meses de existência a TWISY não possui processos bem definidos. O próprio modelo do negócio não permite a seus líderes executar tal tarefa, neste instante. Para a empresa se manter e crescer, deverá buscar a criação destes. </a:t>
            </a:r>
            <a:endParaRPr lang="en-US" dirty="0" smtClean="0"/>
          </a:p>
          <a:p>
            <a:r>
              <a:rPr lang="pt-BR" dirty="0" smtClean="0"/>
              <a:t> </a:t>
            </a:r>
            <a:endParaRPr lang="en-US" dirty="0" smtClean="0"/>
          </a:p>
          <a:p>
            <a:r>
              <a:rPr lang="pt-BR" dirty="0" smtClean="0"/>
              <a:t>A TWISY foca uma operação de baixo custo, porém, não abrindo mão de qualidade, eficiência e flexibilidade. </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79873" name="Rectangle 1"/>
          <p:cNvSpPr>
            <a:spLocks noChangeArrowheads="1"/>
          </p:cNvSpPr>
          <p:nvPr/>
        </p:nvSpPr>
        <p:spPr bwMode="auto">
          <a:xfrm>
            <a:off x="285752" y="898034"/>
            <a:ext cx="7715272"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TECNOLOGIA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r>
              <a:rPr lang="pt-BR" dirty="0" smtClean="0"/>
              <a:t>Atualmente a TWISY não conta com sistemas sofisticados para administração e venda de reservas. </a:t>
            </a:r>
            <a:endParaRPr lang="en-US" dirty="0" smtClean="0"/>
          </a:p>
          <a:p>
            <a:r>
              <a:rPr lang="pt-BR" dirty="0" smtClean="0"/>
              <a:t>No mercado, é muito comum, para pequenas e médias agências, o uso de redes compartilhadas de agências que se unem para buscar uma maior competitividade no setor. Interessante ressaltar que estas parcerias mantêm as características de gestão de cada um de seus integrantes, pois eles não trocam participações entre suas empresas, mas sim, se juntam para um interesse comum. </a:t>
            </a:r>
            <a:br>
              <a:rPr lang="pt-BR" dirty="0" smtClean="0"/>
            </a:br>
            <a:endParaRPr lang="en-US" dirty="0" smtClean="0"/>
          </a:p>
          <a:p>
            <a:r>
              <a:rPr lang="pt-BR" dirty="0" smtClean="0"/>
              <a:t>A </a:t>
            </a:r>
            <a:r>
              <a:rPr lang="pt-BR" dirty="0" err="1" smtClean="0"/>
              <a:t>infra-estrutura</a:t>
            </a:r>
            <a:r>
              <a:rPr lang="pt-BR" dirty="0" smtClean="0"/>
              <a:t> de TI da TWISY deverá ser sempre revista, visando dar-lhe condições de manter-se um passo à frente de seus principais concorrentes.  </a:t>
            </a:r>
            <a:endParaRPr lang="en-US" dirty="0" smtClean="0"/>
          </a:p>
          <a:p>
            <a:pPr marL="0" marR="0" lvl="0" indent="0" algn="l"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79873" name="Rectangle 1"/>
          <p:cNvSpPr>
            <a:spLocks noChangeArrowheads="1"/>
          </p:cNvSpPr>
          <p:nvPr/>
        </p:nvSpPr>
        <p:spPr bwMode="auto">
          <a:xfrm>
            <a:off x="285752" y="1175033"/>
            <a:ext cx="7715272"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pt-BR" b="1" dirty="0" smtClean="0">
                <a:latin typeface="+mj-lt"/>
                <a:ea typeface="Times New Roman" pitchFamily="18" charset="0"/>
                <a:cs typeface="Arial" pitchFamily="34" charset="0"/>
              </a:rPr>
              <a:t>PESSOAS</a:t>
            </a: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r>
              <a:rPr lang="pt-BR" dirty="0" smtClean="0"/>
              <a:t>Atualmente, a TWISY possui a força laboral apenas de seus sócios.</a:t>
            </a:r>
            <a:endParaRPr lang="en-US" dirty="0" smtClean="0"/>
          </a:p>
          <a:p>
            <a:r>
              <a:rPr lang="pt-BR" dirty="0" smtClean="0"/>
              <a:t>Como visto no item 6.1, as agências tradicionais têm na capacitação e grau de escolaridade de seus colaboradores (em sua grande maioria, </a:t>
            </a:r>
            <a:r>
              <a:rPr lang="pt-BR" dirty="0" err="1" smtClean="0"/>
              <a:t>turismólogos</a:t>
            </a:r>
            <a:r>
              <a:rPr lang="pt-BR" dirty="0" smtClean="0"/>
              <a:t>) a competência principal de seu negócio. </a:t>
            </a:r>
            <a:endParaRPr lang="en-US" dirty="0" smtClean="0"/>
          </a:p>
          <a:p>
            <a:r>
              <a:rPr lang="pt-BR" dirty="0" smtClean="0"/>
              <a:t>A TWISY, com o passar dos anos deverá usar deste mesmo artifício, afinal, trata-se de uma empresa profissional de Turismo. Além disso, deve se certificar de contar com uma série de agentes “</a:t>
            </a:r>
            <a:r>
              <a:rPr lang="pt-BR" dirty="0" err="1" smtClean="0"/>
              <a:t>free-lancers</a:t>
            </a:r>
            <a:r>
              <a:rPr lang="pt-BR" dirty="0" smtClean="0"/>
              <a:t>” serão responsáveis pela multiplicação de boas recomendações e, até mesmo, agirão como “representantes de venda” em seus círculos sociais</a:t>
            </a:r>
            <a:endParaRPr lang="en-US" dirty="0" smtClean="0"/>
          </a:p>
          <a:p>
            <a:pPr marL="0" marR="0" lvl="0" indent="0" algn="l"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21505" name="Rectangle 1"/>
          <p:cNvSpPr>
            <a:spLocks noChangeArrowheads="1"/>
          </p:cNvSpPr>
          <p:nvPr/>
        </p:nvSpPr>
        <p:spPr bwMode="auto">
          <a:xfrm>
            <a:off x="500034" y="428604"/>
            <a:ext cx="7715304"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Informações sobre a estratégia do negócio</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TWISY, acrônimo para The World is </a:t>
            </a:r>
            <a:r>
              <a:rPr kumimoji="0" lang="pt-BR" i="0" u="none" strike="noStrike" cap="none" normalizeH="0" baseline="0" dirty="0" err="1" smtClean="0">
                <a:ln>
                  <a:noFill/>
                </a:ln>
                <a:solidFill>
                  <a:schemeClr val="tx1"/>
                </a:solidFill>
                <a:effectLst/>
                <a:latin typeface="+mj-lt"/>
                <a:ea typeface="Times New Roman" pitchFamily="18" charset="0"/>
                <a:cs typeface="Arial" pitchFamily="34" charset="0"/>
              </a:rPr>
              <a:t>Yours</a:t>
            </a: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é uma agência de viagens destinada a atender os públicos A e B, com os mais variados gostos de entretenimento.</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i="0" u="none" strike="noStrike" cap="none" normalizeH="0" baseline="0" dirty="0" smtClean="0">
              <a:ln>
                <a:noFill/>
              </a:ln>
              <a:solidFill>
                <a:schemeClr val="tx1"/>
              </a:solidFill>
              <a:effectLst/>
              <a:latin typeface="+mj-lt"/>
              <a:ea typeface="Times New Roman" pitchFamily="18" charset="0"/>
              <a:cs typeface="Arial" pitchFamily="34" charset="0"/>
            </a:endParaRPr>
          </a:p>
        </p:txBody>
      </p:sp>
      <p:sp>
        <p:nvSpPr>
          <p:cNvPr id="6" name="Rectangle 2"/>
          <p:cNvSpPr>
            <a:spLocks noChangeArrowheads="1"/>
          </p:cNvSpPr>
          <p:nvPr/>
        </p:nvSpPr>
        <p:spPr bwMode="auto">
          <a:xfrm>
            <a:off x="428596" y="1599848"/>
            <a:ext cx="828680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pt-BR"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TWISY </a:t>
            </a:r>
            <a:r>
              <a:rPr kumimoji="0" lang="pt-BR"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Travel</a:t>
            </a:r>
            <a:r>
              <a:rPr kumimoji="0" lang="pt-BR"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pt-BR"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unidade designada para vender pacotes de viagens tradicionais. </a:t>
            </a:r>
          </a:p>
          <a:p>
            <a:pPr marL="0" marR="0" lvl="0" indent="0" algn="just" defTabSz="914400" rtl="0" eaLnBrk="1" fontAlgn="base" latinLnBrk="0" hangingPunct="1">
              <a:lnSpc>
                <a:spcPct val="100000"/>
              </a:lnSpc>
              <a:spcBef>
                <a:spcPct val="0"/>
              </a:spcBef>
              <a:spcAft>
                <a:spcPct val="0"/>
              </a:spcAft>
              <a:buClrTx/>
              <a:buSzTx/>
              <a:buFontTx/>
              <a:buChar char="-"/>
              <a:tabLst/>
            </a:pPr>
            <a:endParaRPr lang="pt-BR" dirty="0" smtClean="0">
              <a:latin typeface="Calibri" pitchFamily="34" charset="0"/>
              <a:ea typeface="Times New Roman" pitchFamily="18" charset="0"/>
              <a:cs typeface="Arial" pitchFamily="34" charset="0"/>
            </a:endParaRPr>
          </a:p>
          <a:p>
            <a:pPr algn="just" fontAlgn="base">
              <a:spcBef>
                <a:spcPct val="0"/>
              </a:spcBef>
              <a:spcAft>
                <a:spcPct val="0"/>
              </a:spcAft>
              <a:buFontTx/>
              <a:buChar char="-"/>
            </a:pPr>
            <a:r>
              <a:rPr lang="pt-BR" b="1" dirty="0" smtClean="0">
                <a:ea typeface="Times New Roman" pitchFamily="18" charset="0"/>
                <a:cs typeface="Arial" pitchFamily="34" charset="0"/>
              </a:rPr>
              <a:t>TWISY </a:t>
            </a:r>
            <a:r>
              <a:rPr lang="pt-BR" b="1" dirty="0" err="1" smtClean="0">
                <a:ea typeface="Times New Roman" pitchFamily="18" charset="0"/>
                <a:cs typeface="Arial" pitchFamily="34" charset="0"/>
              </a:rPr>
              <a:t>Sports</a:t>
            </a:r>
            <a:r>
              <a:rPr lang="pt-BR" b="1" dirty="0" smtClean="0">
                <a:ea typeface="Times New Roman" pitchFamily="18" charset="0"/>
                <a:cs typeface="Arial" pitchFamily="34" charset="0"/>
              </a:rPr>
              <a:t>:</a:t>
            </a:r>
            <a:r>
              <a:rPr lang="pt-BR" dirty="0" smtClean="0">
                <a:ea typeface="Times New Roman" pitchFamily="18" charset="0"/>
                <a:cs typeface="Arial" pitchFamily="34" charset="0"/>
              </a:rPr>
              <a:t> unidade de negócio completamente focada para o turismo a eventos esportivos. O departamento é fundamental em nível estratégico pois é o grande diferencial da empresa, ou seja, além de fazer o trivial, a companhia oferece viagens não vendidas pela concorrência.</a:t>
            </a:r>
          </a:p>
          <a:p>
            <a:pPr algn="just" fontAlgn="base">
              <a:spcBef>
                <a:spcPct val="0"/>
              </a:spcBef>
              <a:spcAft>
                <a:spcPct val="0"/>
              </a:spcAft>
              <a:buFontTx/>
              <a:buChar char="-"/>
            </a:pPr>
            <a:endParaRPr kumimoji="0" lang="pt-BR" i="0" u="none" strike="noStrike" cap="none" normalizeH="0" baseline="0" dirty="0" smtClean="0">
              <a:ln>
                <a:noFill/>
              </a:ln>
              <a:solidFill>
                <a:schemeClr val="tx1"/>
              </a:solidFill>
              <a:effectLst/>
              <a:latin typeface="Arial" pitchFamily="34" charset="0"/>
              <a:cs typeface="Arial" pitchFamily="34" charset="0"/>
            </a:endParaRPr>
          </a:p>
          <a:p>
            <a:pPr algn="just" fontAlgn="base">
              <a:spcBef>
                <a:spcPct val="0"/>
              </a:spcBef>
              <a:spcAft>
                <a:spcPct val="0"/>
              </a:spcAft>
              <a:buFontTx/>
              <a:buChar char="-"/>
            </a:pPr>
            <a:r>
              <a:rPr lang="pt-BR" b="1" dirty="0" smtClean="0">
                <a:ea typeface="Times New Roman" pitchFamily="18" charset="0"/>
                <a:cs typeface="Arial" pitchFamily="34" charset="0"/>
              </a:rPr>
              <a:t>TWISY </a:t>
            </a:r>
            <a:r>
              <a:rPr lang="pt-BR" b="1" dirty="0" err="1" smtClean="0">
                <a:ea typeface="Times New Roman" pitchFamily="18" charset="0"/>
                <a:cs typeface="Arial" pitchFamily="34" charset="0"/>
              </a:rPr>
              <a:t>Party</a:t>
            </a:r>
            <a:r>
              <a:rPr lang="pt-BR" b="1" dirty="0" smtClean="0">
                <a:ea typeface="Times New Roman" pitchFamily="18" charset="0"/>
                <a:cs typeface="Arial" pitchFamily="34" charset="0"/>
              </a:rPr>
              <a:t>: </a:t>
            </a:r>
            <a:r>
              <a:rPr lang="pt-BR" dirty="0" smtClean="0">
                <a:ea typeface="Times New Roman" pitchFamily="18" charset="0"/>
                <a:cs typeface="Arial" pitchFamily="34" charset="0"/>
              </a:rPr>
              <a:t>unidade de negócio voltada a pessoas que gostam de badalação. Viagens a grandes show e eventos culturais ao redor do planeta são o objeto deste braço da empresa. A exemplo do braço esportivo, esta unidade de negócio tem como principal função trazer inovação ao mercado, haja vista que não há agências especializadas neste tipo de turismo</a:t>
            </a:r>
          </a:p>
          <a:p>
            <a:pPr algn="just" fontAlgn="base">
              <a:spcBef>
                <a:spcPct val="0"/>
              </a:spcBef>
              <a:spcAft>
                <a:spcPct val="0"/>
              </a:spcAft>
              <a:buFontTx/>
              <a:buChar char="-"/>
            </a:pPr>
            <a:endParaRPr kumimoji="0" lang="pt-BR" i="0" u="none" strike="noStrike" cap="none" normalizeH="0" baseline="0" dirty="0" smtClean="0">
              <a:ln>
                <a:noFill/>
              </a:ln>
              <a:solidFill>
                <a:schemeClr val="tx1"/>
              </a:solidFill>
              <a:effectLst/>
              <a:latin typeface="Arial" pitchFamily="34" charset="0"/>
              <a:cs typeface="Arial" pitchFamily="34" charset="0"/>
            </a:endParaRPr>
          </a:p>
          <a:p>
            <a:pPr algn="just" fontAlgn="base">
              <a:spcBef>
                <a:spcPct val="0"/>
              </a:spcBef>
              <a:spcAft>
                <a:spcPct val="0"/>
              </a:spcAft>
              <a:buFontTx/>
              <a:buChar char="-"/>
            </a:pPr>
            <a:r>
              <a:rPr lang="pt-BR" b="1" dirty="0" smtClean="0"/>
              <a:t>TWISY </a:t>
            </a:r>
            <a:r>
              <a:rPr lang="pt-BR" b="1" dirty="0" err="1" smtClean="0"/>
              <a:t>Corporate</a:t>
            </a:r>
            <a:r>
              <a:rPr lang="pt-BR" b="1" dirty="0" smtClean="0"/>
              <a:t>:</a:t>
            </a:r>
            <a:r>
              <a:rPr lang="pt-BR" dirty="0" smtClean="0"/>
              <a:t> unidade de negócios destinada a atender empresas em seu dia a dia no tocante à organização de viagens de negócios bem como recepção de clientes e funcionários provenientes do exterior. </a:t>
            </a:r>
            <a:endParaRPr kumimoji="0" lang="pt-BR"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Imagem 5" descr="icone_corporate.jpg"/>
          <p:cNvPicPr>
            <a:picLocks noChangeAspect="1"/>
          </p:cNvPicPr>
          <p:nvPr/>
        </p:nvPicPr>
        <p:blipFill>
          <a:blip r:embed="rId3" cstate="print">
            <a:clrChange>
              <a:clrFrom>
                <a:srgbClr val="FFFFFF"/>
              </a:clrFrom>
              <a:clrTo>
                <a:srgbClr val="FFFFFF">
                  <a:alpha val="0"/>
                </a:srgbClr>
              </a:clrTo>
            </a:clrChange>
          </a:blip>
          <a:stretch>
            <a:fillRect/>
          </a:stretch>
        </p:blipFill>
        <p:spPr>
          <a:xfrm>
            <a:off x="7895306" y="0"/>
            <a:ext cx="605784" cy="605784"/>
          </a:xfrm>
          <a:prstGeom prst="rect">
            <a:avLst/>
          </a:prstGeom>
        </p:spPr>
      </p:pic>
      <p:pic>
        <p:nvPicPr>
          <p:cNvPr id="8" name="Imagem 6" descr="icone_enterteinment.jpg"/>
          <p:cNvPicPr>
            <a:picLocks noChangeAspect="1"/>
          </p:cNvPicPr>
          <p:nvPr/>
        </p:nvPicPr>
        <p:blipFill>
          <a:blip r:embed="rId4" cstate="print">
            <a:clrChange>
              <a:clrFrom>
                <a:srgbClr val="FFFFFF"/>
              </a:clrFrom>
              <a:clrTo>
                <a:srgbClr val="FFFFFF">
                  <a:alpha val="0"/>
                </a:srgbClr>
              </a:clrTo>
            </a:clrChange>
          </a:blip>
          <a:stretch>
            <a:fillRect/>
          </a:stretch>
        </p:blipFill>
        <p:spPr>
          <a:xfrm>
            <a:off x="7252364" y="-24"/>
            <a:ext cx="605784" cy="605784"/>
          </a:xfrm>
          <a:prstGeom prst="rect">
            <a:avLst/>
          </a:prstGeom>
        </p:spPr>
      </p:pic>
      <p:pic>
        <p:nvPicPr>
          <p:cNvPr id="9" name="Imagem 7" descr="icone_sports.jpg"/>
          <p:cNvPicPr>
            <a:picLocks noChangeAspect="1"/>
          </p:cNvPicPr>
          <p:nvPr/>
        </p:nvPicPr>
        <p:blipFill>
          <a:blip r:embed="rId5" cstate="print">
            <a:clrChange>
              <a:clrFrom>
                <a:srgbClr val="FFFFFF"/>
              </a:clrFrom>
              <a:clrTo>
                <a:srgbClr val="FFFFFF">
                  <a:alpha val="0"/>
                </a:srgbClr>
              </a:clrTo>
            </a:clrChange>
          </a:blip>
          <a:stretch>
            <a:fillRect/>
          </a:stretch>
        </p:blipFill>
        <p:spPr>
          <a:xfrm>
            <a:off x="6609422" y="0"/>
            <a:ext cx="605784" cy="605784"/>
          </a:xfrm>
          <a:prstGeom prst="rect">
            <a:avLst/>
          </a:prstGeom>
        </p:spPr>
      </p:pic>
      <p:pic>
        <p:nvPicPr>
          <p:cNvPr id="10" name="Imagem 8" descr="icone_travel.jpg"/>
          <p:cNvPicPr>
            <a:picLocks noChangeAspect="1"/>
          </p:cNvPicPr>
          <p:nvPr/>
        </p:nvPicPr>
        <p:blipFill>
          <a:blip r:embed="rId6" cstate="print">
            <a:clrChange>
              <a:clrFrom>
                <a:srgbClr val="FFFFFF"/>
              </a:clrFrom>
              <a:clrTo>
                <a:srgbClr val="FFFFFF">
                  <a:alpha val="0"/>
                </a:srgbClr>
              </a:clrTo>
            </a:clrChange>
          </a:blip>
          <a:stretch>
            <a:fillRect/>
          </a:stretch>
        </p:blipFill>
        <p:spPr>
          <a:xfrm>
            <a:off x="8538216" y="0"/>
            <a:ext cx="605784" cy="60578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428728" y="985423"/>
            <a:ext cx="6357982" cy="2800767"/>
          </a:xfrm>
          <a:prstGeom prst="rect">
            <a:avLst/>
          </a:prstGeom>
          <a:noFill/>
        </p:spPr>
        <p:txBody>
          <a:bodyPr wrap="square" rtlCol="0">
            <a:spAutoFit/>
          </a:bodyPr>
          <a:lstStyle/>
          <a:p>
            <a:pPr algn="ctr"/>
            <a:r>
              <a:rPr lang="pt-BR" sz="8800" dirty="0" smtClean="0">
                <a:solidFill>
                  <a:schemeClr val="bg1"/>
                </a:solidFill>
              </a:rPr>
              <a:t>8.0 Estratégias</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3" name="Rectangle 1"/>
          <p:cNvSpPr>
            <a:spLocks noChangeArrowheads="1"/>
          </p:cNvSpPr>
          <p:nvPr/>
        </p:nvSpPr>
        <p:spPr bwMode="auto">
          <a:xfrm>
            <a:off x="357190" y="1183786"/>
            <a:ext cx="8215338"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cs typeface="Arial" pitchFamily="34" charset="0"/>
              </a:rPr>
              <a:t>ESTRATÉGIA</a:t>
            </a:r>
          </a:p>
          <a:p>
            <a:endParaRPr lang="pt-BR" dirty="0" smtClean="0"/>
          </a:p>
          <a:p>
            <a:r>
              <a:rPr lang="pt-BR" dirty="0" smtClean="0"/>
              <a:t>Como vimos, a TWISY nasceu para explorar alguns nichos de mercado, como o turismo esportivo e turismo de diversão de luxo (festas), porém, até se consolidar como líder, deverá fortalecer todas as suas unidades de negócio, em especial a do ramo corporativo. </a:t>
            </a:r>
            <a:endParaRPr lang="en-US" dirty="0" smtClean="0"/>
          </a:p>
          <a:p>
            <a:endParaRPr lang="en-US" dirty="0" smtClean="0"/>
          </a:p>
          <a:p>
            <a:pPr lvl="0">
              <a:buFont typeface="Arial" pitchFamily="34" charset="0"/>
              <a:buChar char="•"/>
            </a:pPr>
            <a:r>
              <a:rPr lang="pt-BR" dirty="0" smtClean="0"/>
              <a:t>Melhoria da competitividade;</a:t>
            </a:r>
            <a:endParaRPr lang="en-US" dirty="0" smtClean="0"/>
          </a:p>
          <a:p>
            <a:pPr lvl="0">
              <a:buFont typeface="Arial" pitchFamily="34" charset="0"/>
              <a:buChar char="•"/>
            </a:pPr>
            <a:r>
              <a:rPr lang="pt-BR" dirty="0" smtClean="0"/>
              <a:t>Fidelização de clientes;</a:t>
            </a:r>
            <a:endParaRPr lang="en-US" dirty="0" smtClean="0"/>
          </a:p>
          <a:p>
            <a:pPr lvl="0">
              <a:buFont typeface="Arial" pitchFamily="34" charset="0"/>
              <a:buChar char="•"/>
            </a:pPr>
            <a:r>
              <a:rPr lang="pt-BR" dirty="0" smtClean="0"/>
              <a:t>Aumentar a captação de clientes corporativos (Pessoas Jurídicas);</a:t>
            </a:r>
            <a:endParaRPr lang="en-US" dirty="0" smtClean="0"/>
          </a:p>
          <a:p>
            <a:pPr lvl="0">
              <a:buFont typeface="Arial" pitchFamily="34" charset="0"/>
              <a:buChar char="•"/>
            </a:pPr>
            <a:r>
              <a:rPr lang="pt-BR" dirty="0" smtClean="0"/>
              <a:t>Buscar condições de financiamento para os pacotes;</a:t>
            </a:r>
            <a:endParaRPr lang="en-US" dirty="0" smtClean="0"/>
          </a:p>
          <a:p>
            <a:pPr lvl="0">
              <a:buFont typeface="Arial" pitchFamily="34" charset="0"/>
              <a:buChar char="•"/>
            </a:pPr>
            <a:r>
              <a:rPr lang="pt-BR" dirty="0" smtClean="0"/>
              <a:t>Evidenciar qualidade no atendimento.</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285852" y="1128299"/>
            <a:ext cx="6357982" cy="4154984"/>
          </a:xfrm>
          <a:prstGeom prst="rect">
            <a:avLst/>
          </a:prstGeom>
          <a:noFill/>
        </p:spPr>
        <p:txBody>
          <a:bodyPr wrap="square" rtlCol="0">
            <a:spAutoFit/>
          </a:bodyPr>
          <a:lstStyle/>
          <a:p>
            <a:pPr algn="ctr"/>
            <a:r>
              <a:rPr lang="pt-BR" sz="8800" dirty="0" smtClean="0">
                <a:solidFill>
                  <a:schemeClr val="bg1"/>
                </a:solidFill>
              </a:rPr>
              <a:t>9.0 </a:t>
            </a:r>
          </a:p>
          <a:p>
            <a:pPr algn="ctr"/>
            <a:r>
              <a:rPr lang="pt-BR" sz="8800" dirty="0" smtClean="0">
                <a:solidFill>
                  <a:schemeClr val="bg1"/>
                </a:solidFill>
              </a:rPr>
              <a:t>Ações Propostas</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80897" name="Rectangle 1"/>
          <p:cNvSpPr>
            <a:spLocks noChangeArrowheads="1"/>
          </p:cNvSpPr>
          <p:nvPr/>
        </p:nvSpPr>
        <p:spPr bwMode="auto">
          <a:xfrm>
            <a:off x="214314" y="289679"/>
            <a:ext cx="8715404"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DIVERSIFICAÇÃO/AGREGAÇÃO DE VALOR</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Nesse segmento de mercado diversificar é o ponto delimitador da barreira entre ser um empresário comum ou de sucesso, já que o processo de apenas atender o cliente já é feito por todas as demais empresas desse segmento.</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Com isso, uma das formas que o empresário encontra é a de primar pela qualidade da prestação de serviços de sua empresa (item obrigatório, não se trata de diversificação). </a:t>
            </a: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mj-l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Assim, torna-se mais fácil a implementação de outros pontos relacionados à diversificação, como segue:</a:t>
            </a:r>
            <a:endParaRPr kumimoji="0" lang="pt-BR" b="0" i="0" u="none" strike="noStrike" cap="none" normalizeH="0" baseline="0" dirty="0" smtClean="0">
              <a:ln>
                <a:noFill/>
              </a:ln>
              <a:solidFill>
                <a:schemeClr val="tx1"/>
              </a:solidFill>
              <a:effectLst/>
              <a:latin typeface="+mj-lt"/>
              <a:cs typeface="Arial" pitchFamily="34" charset="0"/>
            </a:endParaRPr>
          </a:p>
        </p:txBody>
      </p:sp>
      <p:sp>
        <p:nvSpPr>
          <p:cNvPr id="80898" name="Rectangle 2"/>
          <p:cNvSpPr>
            <a:spLocks noChangeArrowheads="1"/>
          </p:cNvSpPr>
          <p:nvPr/>
        </p:nvSpPr>
        <p:spPr bwMode="auto">
          <a:xfrm>
            <a:off x="214282" y="3800307"/>
            <a:ext cx="864399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a:t>
            </a:r>
            <a:r>
              <a:rPr kumimoji="0" lang="pt-BR"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Trabalhar com a fidelização de clientes, de forma que a prestação de serviços por parte da agência de viagens gere em seu público consumidor confiança, respeito e, acima de tudo, responsabilidade sobre os produtos que são comercializados pela empresa, sendo o ideal para mensurar esse item manter um forte acompanhamento de pós-venda;</a:t>
            </a:r>
            <a:endParaRPr kumimoji="0" lang="pt-B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81921" name="Rectangle 1"/>
          <p:cNvSpPr>
            <a:spLocks noChangeArrowheads="1"/>
          </p:cNvSpPr>
          <p:nvPr/>
        </p:nvSpPr>
        <p:spPr bwMode="auto">
          <a:xfrm>
            <a:off x="214282" y="792708"/>
            <a:ext cx="850109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b) Manter sempre atualizada a pesquisa de satisfação com a clientela, no que tange a ofertas de produtos, serviços e respectivos preços;</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c) Manter um banco de dados de todos os seus clientes atuais e futuros (possíveis clientes), possibilitando assim o envio de ofertas promocionais;</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d) Inovar sempre, oferecendo produtos novos para a sua base de clientes e também ao público em geral, via propaganda online;</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e) Manter relacionamento com operadora de turismo de ponta e exclusividade com fornecedores diretos do exterior para se pular etapas na cadeia de fornecimento;</a:t>
            </a: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
            </a:r>
            <a:b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f) Implementar um contínuo ciclo de treinamentos e capacitação de seu quadro de servidores, buscando com isto melhoria contínua na qualidade dos serviços e estreitando, de forma respeitosa, dos laços de relacionamento junto aos clientes;</a:t>
            </a:r>
          </a:p>
          <a:p>
            <a:pPr marL="0" marR="0" lvl="0" indent="0" algn="just" defTabSz="914400" rtl="0" eaLnBrk="0" fontAlgn="base" latinLnBrk="0" hangingPunct="0">
              <a:lnSpc>
                <a:spcPct val="100000"/>
              </a:lnSpc>
              <a:spcBef>
                <a:spcPct val="0"/>
              </a:spcBef>
              <a:spcAft>
                <a:spcPct val="0"/>
              </a:spcAft>
              <a:buClrTx/>
              <a:buSzTx/>
              <a:buFontTx/>
              <a:buNone/>
              <a:tabLst/>
            </a:pPr>
            <a:endParaRPr lang="pt-BR" dirty="0" smtClean="0">
              <a:latin typeface="+mj-lt"/>
              <a:cs typeface="Arial" pitchFamily="34" charset="0"/>
            </a:endParaRPr>
          </a:p>
          <a:p>
            <a:pPr lvl="0" algn="just" eaLnBrk="0" fontAlgn="base" hangingPunct="0">
              <a:spcBef>
                <a:spcPct val="0"/>
              </a:spcBef>
              <a:spcAft>
                <a:spcPct val="0"/>
              </a:spcAft>
            </a:pPr>
            <a:endParaRPr kumimoji="0" lang="pt-BR"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5" name="Retângulo 4"/>
          <p:cNvSpPr/>
          <p:nvPr/>
        </p:nvSpPr>
        <p:spPr>
          <a:xfrm>
            <a:off x="571472" y="780992"/>
            <a:ext cx="8072446" cy="2862322"/>
          </a:xfrm>
          <a:prstGeom prst="rect">
            <a:avLst/>
          </a:prstGeom>
        </p:spPr>
        <p:txBody>
          <a:bodyPr wrap="square">
            <a:spAutoFit/>
          </a:bodyPr>
          <a:lstStyle/>
          <a:p>
            <a:pPr lvl="0" algn="just" eaLnBrk="0" fontAlgn="base" hangingPunct="0">
              <a:spcBef>
                <a:spcPct val="0"/>
              </a:spcBef>
              <a:spcAft>
                <a:spcPct val="0"/>
              </a:spcAft>
            </a:pPr>
            <a:r>
              <a:rPr lang="pt-BR" dirty="0" smtClean="0">
                <a:ea typeface="Times New Roman" pitchFamily="18" charset="0"/>
                <a:cs typeface="Arial" pitchFamily="34" charset="0"/>
              </a:rPr>
              <a:t>g) Oferecer atendimento em mais de um idioma;</a:t>
            </a:r>
            <a:endParaRPr lang="pt-BR" dirty="0" smtClean="0">
              <a:cs typeface="Arial" pitchFamily="34" charset="0"/>
            </a:endParaRPr>
          </a:p>
          <a:p>
            <a:pPr algn="just" eaLnBrk="0" fontAlgn="base" hangingPunct="0">
              <a:spcBef>
                <a:spcPct val="0"/>
              </a:spcBef>
              <a:spcAft>
                <a:spcPct val="0"/>
              </a:spcAft>
            </a:pPr>
            <a:r>
              <a:rPr lang="pt-BR" dirty="0" smtClean="0">
                <a:ea typeface="Times New Roman" pitchFamily="18" charset="0"/>
                <a:cs typeface="Arial" pitchFamily="34" charset="0"/>
              </a:rPr>
              <a:t/>
            </a:r>
            <a:br>
              <a:rPr lang="pt-BR" dirty="0" smtClean="0">
                <a:ea typeface="Times New Roman" pitchFamily="18" charset="0"/>
                <a:cs typeface="Arial" pitchFamily="34" charset="0"/>
              </a:rPr>
            </a:br>
            <a:r>
              <a:rPr lang="pt-BR" dirty="0" smtClean="0">
                <a:ea typeface="Times New Roman" pitchFamily="18" charset="0"/>
                <a:cs typeface="Arial" pitchFamily="34" charset="0"/>
              </a:rPr>
              <a:t>h) Ser criativo na elaboração de roteiros e produtos que denotem os atrativos turísticos da região de atuação da agência de viagem;</a:t>
            </a:r>
            <a:endParaRPr lang="pt-BR" dirty="0" smtClean="0">
              <a:cs typeface="Arial" pitchFamily="34" charset="0"/>
            </a:endParaRPr>
          </a:p>
          <a:p>
            <a:pPr lvl="0" algn="just" eaLnBrk="0" fontAlgn="base" hangingPunct="0">
              <a:spcBef>
                <a:spcPct val="0"/>
              </a:spcBef>
              <a:spcAft>
                <a:spcPct val="0"/>
              </a:spcAft>
            </a:pPr>
            <a:endParaRPr lang="pt-BR" dirty="0" smtClean="0">
              <a:ea typeface="Times New Roman" pitchFamily="18" charset="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i) Ter e manter amplos conhecimentos do mercado nacional e internacional;</a:t>
            </a: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a:r>
            <a:br>
              <a:rPr lang="pt-BR" dirty="0" smtClean="0">
                <a:ea typeface="Times New Roman" pitchFamily="18" charset="0"/>
                <a:cs typeface="Arial" pitchFamily="34" charset="0"/>
              </a:rPr>
            </a:br>
            <a:r>
              <a:rPr lang="pt-BR" dirty="0" smtClean="0">
                <a:ea typeface="Times New Roman" pitchFamily="18" charset="0"/>
                <a:cs typeface="Arial" pitchFamily="34" charset="0"/>
              </a:rPr>
              <a:t>j) Demonstrar capacidade de captação de clientes pessoas jurídicas, mantendo exclusividade na vendas de passagens, hospedagem e outros serviços requeridos por tais clientes.</a:t>
            </a:r>
            <a:endParaRPr lang="pt-BR" dirty="0" smtClean="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285852" y="1128299"/>
            <a:ext cx="6357982" cy="4154984"/>
          </a:xfrm>
          <a:prstGeom prst="rect">
            <a:avLst/>
          </a:prstGeom>
          <a:noFill/>
        </p:spPr>
        <p:txBody>
          <a:bodyPr wrap="square" rtlCol="0">
            <a:spAutoFit/>
          </a:bodyPr>
          <a:lstStyle/>
          <a:p>
            <a:pPr algn="ctr"/>
            <a:r>
              <a:rPr lang="pt-BR" sz="8800" dirty="0" smtClean="0">
                <a:solidFill>
                  <a:schemeClr val="bg1"/>
                </a:solidFill>
              </a:rPr>
              <a:t>10.0 </a:t>
            </a:r>
          </a:p>
          <a:p>
            <a:pPr algn="ctr"/>
            <a:r>
              <a:rPr lang="pt-BR" sz="8800" dirty="0" smtClean="0">
                <a:solidFill>
                  <a:schemeClr val="bg1"/>
                </a:solidFill>
              </a:rPr>
              <a:t>Resultados Esperados</a:t>
            </a: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6" name="Retângulo 5"/>
          <p:cNvSpPr/>
          <p:nvPr/>
        </p:nvSpPr>
        <p:spPr>
          <a:xfrm>
            <a:off x="714348" y="1254799"/>
            <a:ext cx="7358114" cy="2031325"/>
          </a:xfrm>
          <a:prstGeom prst="rect">
            <a:avLst/>
          </a:prstGeom>
        </p:spPr>
        <p:txBody>
          <a:bodyPr wrap="square">
            <a:spAutoFit/>
          </a:bodyPr>
          <a:lstStyle/>
          <a:p>
            <a:r>
              <a:rPr lang="pt-BR" dirty="0" smtClean="0"/>
              <a:t>Para o final de 2010 é esperado que a empresa seja reconhecida pela excelência em seus serviços e, principalmente, pela atuação no segmento esportivo impulsionado pela Copa do Mundo de 2010 na África do Sul. </a:t>
            </a:r>
          </a:p>
          <a:p>
            <a:endParaRPr lang="pt-BR" dirty="0" smtClean="0"/>
          </a:p>
          <a:p>
            <a:r>
              <a:rPr lang="pt-BR" dirty="0" smtClean="0"/>
              <a:t>A expectativa é que a empresa já seja referência neste segmento ao término deste ano.</a:t>
            </a:r>
            <a:br>
              <a:rPr lang="pt-BR" dirty="0" smtClean="0"/>
            </a:br>
            <a:endParaRPr lang="pt-B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1285852" y="1128299"/>
            <a:ext cx="6357982" cy="4154984"/>
          </a:xfrm>
          <a:prstGeom prst="rect">
            <a:avLst/>
          </a:prstGeom>
          <a:noFill/>
        </p:spPr>
        <p:txBody>
          <a:bodyPr wrap="square" rtlCol="0">
            <a:spAutoFit/>
          </a:bodyPr>
          <a:lstStyle/>
          <a:p>
            <a:pPr algn="ctr"/>
            <a:endParaRPr lang="pt-BR" sz="8800" dirty="0" smtClean="0">
              <a:solidFill>
                <a:schemeClr val="bg1"/>
              </a:solidFill>
            </a:endParaRPr>
          </a:p>
          <a:p>
            <a:pPr algn="ctr"/>
            <a:r>
              <a:rPr lang="pt-BR" sz="8800" dirty="0" smtClean="0">
                <a:solidFill>
                  <a:schemeClr val="bg1"/>
                </a:solidFill>
              </a:rPr>
              <a:t>Obrigado !!!</a:t>
            </a:r>
          </a:p>
          <a:p>
            <a:pPr algn="ctr"/>
            <a:endParaRPr lang="pt-BR" sz="88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fundo_ppt.jpg"/>
          <p:cNvPicPr>
            <a:picLocks noChangeAspect="1"/>
          </p:cNvPicPr>
          <p:nvPr/>
        </p:nvPicPr>
        <p:blipFill>
          <a:blip r:embed="rId2" cstate="print"/>
          <a:stretch>
            <a:fillRect/>
          </a:stretch>
        </p:blipFill>
        <p:spPr>
          <a:xfrm>
            <a:off x="0" y="0"/>
            <a:ext cx="9175368" cy="6858000"/>
          </a:xfrm>
          <a:prstGeom prst="rect">
            <a:avLst/>
          </a:prstGeom>
        </p:spPr>
      </p:pic>
      <p:sp>
        <p:nvSpPr>
          <p:cNvPr id="20481" name="Rectangle 1"/>
          <p:cNvSpPr>
            <a:spLocks noChangeArrowheads="1"/>
          </p:cNvSpPr>
          <p:nvPr/>
        </p:nvSpPr>
        <p:spPr bwMode="auto">
          <a:xfrm>
            <a:off x="357190" y="156122"/>
            <a:ext cx="8429652"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1700" b="1" i="0" u="none" strike="noStrike" cap="none" normalizeH="0" baseline="0" dirty="0" smtClean="0">
                <a:ln>
                  <a:noFill/>
                </a:ln>
                <a:solidFill>
                  <a:schemeClr val="tx1"/>
                </a:solidFill>
                <a:effectLst/>
                <a:latin typeface="+mj-lt"/>
                <a:ea typeface="Times New Roman" pitchFamily="18" charset="0"/>
                <a:cs typeface="Arial" pitchFamily="34" charset="0"/>
              </a:rPr>
              <a:t>Informações sobre a operação do negócio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t-BR" sz="170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pt-BR" sz="1700" b="1" dirty="0" smtClean="0">
                <a:latin typeface="+mj-lt"/>
                <a:cs typeface="Arial" pitchFamily="34" charset="0"/>
              </a:rPr>
              <a:t>ESPORTES:</a:t>
            </a:r>
            <a:endParaRPr kumimoji="0" lang="pt-BR" sz="1700" b="1" i="0" u="none" strike="noStrike" cap="none" normalizeH="0" baseline="0" dirty="0" smtClean="0">
              <a:ln>
                <a:noFill/>
              </a:ln>
              <a:solidFill>
                <a:schemeClr val="tx1"/>
              </a:solidFill>
              <a:effectLst/>
              <a:latin typeface="+mj-lt"/>
              <a:cs typeface="Arial" pitchFamily="34" charset="0"/>
            </a:endParaRPr>
          </a:p>
          <a:p>
            <a:pPr lvl="1" eaLnBrk="0" fontAlgn="base" hangingPunct="0">
              <a:spcBef>
                <a:spcPct val="0"/>
              </a:spcBef>
              <a:spcAft>
                <a:spcPct val="0"/>
              </a:spcAft>
              <a:buFont typeface="Arial" pitchFamily="34" charset="0"/>
              <a:buChar char="•"/>
            </a:pPr>
            <a:r>
              <a:rPr kumimoji="0" lang="pt-BR" sz="1700" b="1" i="0" u="none" strike="noStrike" cap="none" normalizeH="0" baseline="0" dirty="0" smtClean="0">
                <a:ln>
                  <a:noFill/>
                </a:ln>
                <a:solidFill>
                  <a:schemeClr val="tx1"/>
                </a:solidFill>
                <a:effectLst/>
                <a:latin typeface="+mj-lt"/>
                <a:ea typeface="Times New Roman" pitchFamily="18" charset="0"/>
                <a:cs typeface="Arial" pitchFamily="34" charset="0"/>
              </a:rPr>
              <a:t>Grandes eventos esportivos impulsionam</a:t>
            </a:r>
            <a:r>
              <a:rPr kumimoji="0" lang="pt-BR" sz="1700" b="1" i="0" u="none" strike="noStrike" cap="none" normalizeH="0" dirty="0" smtClean="0">
                <a:ln>
                  <a:noFill/>
                </a:ln>
                <a:solidFill>
                  <a:schemeClr val="tx1"/>
                </a:solidFill>
                <a:effectLst/>
                <a:latin typeface="+mj-lt"/>
                <a:ea typeface="Times New Roman" pitchFamily="18" charset="0"/>
                <a:cs typeface="Arial" pitchFamily="34" charset="0"/>
              </a:rPr>
              <a:t> o desenvolvimento do esporte no BRASIL</a:t>
            </a:r>
            <a:r>
              <a:rPr kumimoji="0" lang="pt-BR" sz="1700" b="1" i="0" u="none" strike="noStrike" cap="none" normalizeH="0" baseline="0" dirty="0" smtClean="0">
                <a:ln>
                  <a:noFill/>
                </a:ln>
                <a:solidFill>
                  <a:schemeClr val="tx1"/>
                </a:solidFill>
                <a:effectLst/>
                <a:latin typeface="+mj-lt"/>
                <a:ea typeface="Times New Roman" pitchFamily="18" charset="0"/>
                <a:cs typeface="Arial" pitchFamily="34" charset="0"/>
              </a:rPr>
              <a:t>: </a:t>
            </a:r>
          </a:p>
          <a:p>
            <a:pPr lvl="2" eaLnBrk="0" fontAlgn="base" hangingPunct="0">
              <a:spcBef>
                <a:spcPct val="0"/>
              </a:spcBef>
              <a:spcAft>
                <a:spcPct val="0"/>
              </a:spcAft>
              <a:buFont typeface="Arial" pitchFamily="34" charset="0"/>
              <a:buChar char="•"/>
            </a:pPr>
            <a:r>
              <a:rPr lang="pt-BR" sz="1700" dirty="0" smtClean="0">
                <a:latin typeface="+mj-lt"/>
                <a:ea typeface="Times New Roman" pitchFamily="18" charset="0"/>
                <a:cs typeface="Arial" pitchFamily="34" charset="0"/>
              </a:rPr>
              <a:t> </a:t>
            </a:r>
            <a:r>
              <a:rPr lang="pt-BR" sz="1700" dirty="0" err="1" smtClean="0">
                <a:latin typeface="+mj-lt"/>
                <a:ea typeface="Times New Roman" pitchFamily="18" charset="0"/>
                <a:cs typeface="Arial" pitchFamily="34" charset="0"/>
              </a:rPr>
              <a:t>Olímpiadas</a:t>
            </a:r>
            <a:r>
              <a:rPr lang="pt-BR" sz="1700" dirty="0" smtClean="0">
                <a:latin typeface="+mj-lt"/>
                <a:ea typeface="Times New Roman" pitchFamily="18" charset="0"/>
                <a:cs typeface="Arial" pitchFamily="34" charset="0"/>
              </a:rPr>
              <a:t> 2016;</a:t>
            </a:r>
          </a:p>
          <a:p>
            <a:pPr lvl="2" eaLnBrk="0" fontAlgn="base" hangingPunct="0">
              <a:spcBef>
                <a:spcPct val="0"/>
              </a:spcBef>
              <a:spcAft>
                <a:spcPct val="0"/>
              </a:spcAft>
              <a:buFont typeface="Arial" pitchFamily="34" charset="0"/>
              <a:buChar char="•"/>
            </a:pPr>
            <a:r>
              <a:rPr kumimoji="0" lang="pt-BR" sz="1700" i="0" u="none" strike="noStrike" cap="none" normalizeH="0" baseline="0" dirty="0" smtClean="0">
                <a:ln>
                  <a:noFill/>
                </a:ln>
                <a:solidFill>
                  <a:schemeClr val="tx1"/>
                </a:solidFill>
                <a:effectLst/>
                <a:latin typeface="+mj-lt"/>
                <a:ea typeface="Times New Roman" pitchFamily="18" charset="0"/>
                <a:cs typeface="Arial" pitchFamily="34" charset="0"/>
              </a:rPr>
              <a:t> Copa</a:t>
            </a:r>
            <a:r>
              <a:rPr kumimoji="0" lang="pt-BR" sz="1700" i="0" u="none" strike="noStrike" cap="none" normalizeH="0" dirty="0" smtClean="0">
                <a:ln>
                  <a:noFill/>
                </a:ln>
                <a:solidFill>
                  <a:schemeClr val="tx1"/>
                </a:solidFill>
                <a:effectLst/>
                <a:latin typeface="+mj-lt"/>
                <a:ea typeface="Times New Roman" pitchFamily="18" charset="0"/>
                <a:cs typeface="Arial" pitchFamily="34" charset="0"/>
              </a:rPr>
              <a:t> do Mundo 2014;</a:t>
            </a:r>
          </a:p>
          <a:p>
            <a:pPr lvl="1" eaLnBrk="0" fontAlgn="base" hangingPunct="0">
              <a:spcBef>
                <a:spcPct val="0"/>
              </a:spcBef>
              <a:spcAft>
                <a:spcPct val="0"/>
              </a:spcAft>
              <a:buFont typeface="Arial" pitchFamily="34" charset="0"/>
              <a:buChar char="•"/>
            </a:pPr>
            <a:endParaRPr lang="pt-BR" sz="1700" dirty="0" smtClean="0">
              <a:latin typeface="+mj-lt"/>
              <a:ea typeface="Times New Roman" pitchFamily="18" charset="0"/>
              <a:cs typeface="Arial" pitchFamily="34" charset="0"/>
            </a:endParaRPr>
          </a:p>
          <a:p>
            <a:pPr lvl="1" eaLnBrk="0" fontAlgn="base" hangingPunct="0">
              <a:spcBef>
                <a:spcPct val="0"/>
              </a:spcBef>
              <a:spcAft>
                <a:spcPct val="0"/>
              </a:spcAft>
              <a:buFont typeface="Arial" pitchFamily="34" charset="0"/>
              <a:buChar char="•"/>
            </a:pPr>
            <a:r>
              <a:rPr lang="pt-BR" sz="1700" b="1" dirty="0" smtClean="0">
                <a:latin typeface="+mj-lt"/>
                <a:ea typeface="Times New Roman" pitchFamily="18" charset="0"/>
                <a:cs typeface="Arial" pitchFamily="34" charset="0"/>
              </a:rPr>
              <a:t>Estímulos por canais de TV à Cabo e Internet:</a:t>
            </a:r>
          </a:p>
          <a:p>
            <a:pPr lvl="2" eaLnBrk="0" fontAlgn="base" hangingPunct="0">
              <a:spcBef>
                <a:spcPct val="0"/>
              </a:spcBef>
              <a:spcAft>
                <a:spcPct val="0"/>
              </a:spcAft>
              <a:buFont typeface="Arial" pitchFamily="34" charset="0"/>
              <a:buChar char="•"/>
            </a:pPr>
            <a:r>
              <a:rPr kumimoji="0" lang="pt-BR" sz="1700" i="0" u="none" strike="noStrike" cap="none" normalizeH="0" dirty="0" smtClean="0">
                <a:ln>
                  <a:noFill/>
                </a:ln>
                <a:solidFill>
                  <a:schemeClr val="tx1"/>
                </a:solidFill>
                <a:effectLst/>
                <a:latin typeface="+mj-lt"/>
                <a:ea typeface="Times New Roman" pitchFamily="18" charset="0"/>
                <a:cs typeface="Arial" pitchFamily="34" charset="0"/>
              </a:rPr>
              <a:t> </a:t>
            </a:r>
            <a:r>
              <a:rPr kumimoji="0" lang="pt-BR" sz="1700" i="0" u="none" strike="noStrike" cap="none" normalizeH="0" dirty="0" err="1" smtClean="0">
                <a:ln>
                  <a:noFill/>
                </a:ln>
                <a:solidFill>
                  <a:schemeClr val="tx1"/>
                </a:solidFill>
                <a:effectLst/>
                <a:latin typeface="+mj-lt"/>
                <a:ea typeface="Times New Roman" pitchFamily="18" charset="0"/>
                <a:cs typeface="Arial" pitchFamily="34" charset="0"/>
              </a:rPr>
              <a:t>Hockey</a:t>
            </a:r>
            <a:r>
              <a:rPr kumimoji="0" lang="pt-BR" sz="1700" i="0" u="none" strike="noStrike" cap="none" normalizeH="0" dirty="0" smtClean="0">
                <a:ln>
                  <a:noFill/>
                </a:ln>
                <a:solidFill>
                  <a:schemeClr val="tx1"/>
                </a:solidFill>
                <a:effectLst/>
                <a:latin typeface="+mj-lt"/>
                <a:ea typeface="Times New Roman" pitchFamily="18" charset="0"/>
                <a:cs typeface="Arial" pitchFamily="34" charset="0"/>
              </a:rPr>
              <a:t>;</a:t>
            </a:r>
          </a:p>
          <a:p>
            <a:pPr lvl="2" eaLnBrk="0" fontAlgn="base" hangingPunct="0">
              <a:spcBef>
                <a:spcPct val="0"/>
              </a:spcBef>
              <a:spcAft>
                <a:spcPct val="0"/>
              </a:spcAft>
              <a:buFont typeface="Arial" pitchFamily="34" charset="0"/>
              <a:buChar char="•"/>
            </a:pPr>
            <a:r>
              <a:rPr lang="pt-BR" sz="1700" dirty="0" smtClean="0">
                <a:latin typeface="+mj-lt"/>
                <a:ea typeface="Times New Roman" pitchFamily="18" charset="0"/>
                <a:cs typeface="Arial" pitchFamily="34" charset="0"/>
              </a:rPr>
              <a:t> Basquete;</a:t>
            </a:r>
          </a:p>
          <a:p>
            <a:pPr lvl="2" eaLnBrk="0" fontAlgn="base" hangingPunct="0">
              <a:spcBef>
                <a:spcPct val="0"/>
              </a:spcBef>
              <a:spcAft>
                <a:spcPct val="0"/>
              </a:spcAft>
              <a:buFont typeface="Arial" pitchFamily="34" charset="0"/>
              <a:buChar char="•"/>
            </a:pPr>
            <a:r>
              <a:rPr kumimoji="0" lang="pt-BR" sz="1700" i="0" u="none" strike="noStrike" cap="none" normalizeH="0" dirty="0" smtClean="0">
                <a:ln>
                  <a:noFill/>
                </a:ln>
                <a:solidFill>
                  <a:schemeClr val="tx1"/>
                </a:solidFill>
                <a:effectLst/>
                <a:latin typeface="+mj-lt"/>
                <a:ea typeface="Times New Roman" pitchFamily="18" charset="0"/>
                <a:cs typeface="Arial" pitchFamily="34" charset="0"/>
              </a:rPr>
              <a:t> Futebol Americano; </a:t>
            </a:r>
            <a:endParaRPr kumimoji="0" lang="pt-BR" sz="1700"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pt-BR" sz="1700" b="1" dirty="0" smtClean="0">
                <a:latin typeface="+mj-lt"/>
                <a:ea typeface="Times New Roman" pitchFamily="18" charset="0"/>
                <a:cs typeface="Arial" pitchFamily="34" charset="0"/>
              </a:rPr>
              <a:t>FESTAS:</a:t>
            </a:r>
          </a:p>
          <a:p>
            <a:pPr lvl="1" eaLnBrk="0" fontAlgn="base" hangingPunct="0">
              <a:spcBef>
                <a:spcPct val="0"/>
              </a:spcBef>
              <a:spcAft>
                <a:spcPct val="0"/>
              </a:spcAft>
              <a:buFont typeface="Arial" pitchFamily="34" charset="0"/>
              <a:buChar char="•"/>
            </a:pPr>
            <a:r>
              <a:rPr kumimoji="0" lang="pt-BR" sz="1700" b="1" i="0" u="none" strike="noStrike" cap="none" normalizeH="0" baseline="0" dirty="0" smtClean="0">
                <a:ln>
                  <a:noFill/>
                </a:ln>
                <a:solidFill>
                  <a:schemeClr val="tx1"/>
                </a:solidFill>
                <a:effectLst/>
                <a:latin typeface="+mj-lt"/>
                <a:ea typeface="Times New Roman" pitchFamily="18" charset="0"/>
                <a:cs typeface="Arial" pitchFamily="34" charset="0"/>
              </a:rPr>
              <a:t> Festas de</a:t>
            </a:r>
            <a:r>
              <a:rPr kumimoji="0" lang="pt-BR" sz="1700" b="1" i="0" u="none" strike="noStrike" cap="none" normalizeH="0" dirty="0" smtClean="0">
                <a:ln>
                  <a:noFill/>
                </a:ln>
                <a:solidFill>
                  <a:schemeClr val="tx1"/>
                </a:solidFill>
                <a:effectLst/>
                <a:latin typeface="+mj-lt"/>
                <a:ea typeface="Times New Roman" pitchFamily="18" charset="0"/>
                <a:cs typeface="Arial" pitchFamily="34" charset="0"/>
              </a:rPr>
              <a:t> grande porte ao redor do mundo (</a:t>
            </a:r>
            <a:r>
              <a:rPr kumimoji="0" lang="pt-BR" sz="1700" b="1" i="0" u="none" strike="noStrike" cap="none" normalizeH="0" dirty="0" err="1" smtClean="0">
                <a:ln>
                  <a:noFill/>
                </a:ln>
                <a:solidFill>
                  <a:schemeClr val="tx1"/>
                </a:solidFill>
                <a:effectLst/>
                <a:latin typeface="+mj-lt"/>
                <a:ea typeface="Times New Roman" pitchFamily="18" charset="0"/>
                <a:cs typeface="Arial" pitchFamily="34" charset="0"/>
              </a:rPr>
              <a:t>Ibiza</a:t>
            </a:r>
            <a:r>
              <a:rPr kumimoji="0" lang="pt-BR" sz="1700" b="1" i="0" u="none" strike="noStrike" cap="none" normalizeH="0" dirty="0" smtClean="0">
                <a:ln>
                  <a:noFill/>
                </a:ln>
                <a:solidFill>
                  <a:schemeClr val="tx1"/>
                </a:solidFill>
                <a:effectLst/>
                <a:latin typeface="+mj-lt"/>
                <a:ea typeface="Times New Roman" pitchFamily="18" charset="0"/>
                <a:cs typeface="Arial" pitchFamily="34" charset="0"/>
              </a:rPr>
              <a:t>, </a:t>
            </a:r>
            <a:r>
              <a:rPr kumimoji="0" lang="pt-BR" sz="1700" b="1" i="0" u="none" strike="noStrike" cap="none" normalizeH="0" dirty="0" err="1" smtClean="0">
                <a:ln>
                  <a:noFill/>
                </a:ln>
                <a:solidFill>
                  <a:schemeClr val="tx1"/>
                </a:solidFill>
                <a:effectLst/>
                <a:latin typeface="+mj-lt"/>
                <a:ea typeface="Times New Roman" pitchFamily="18" charset="0"/>
                <a:cs typeface="Arial" pitchFamily="34" charset="0"/>
              </a:rPr>
              <a:t>Mikonos</a:t>
            </a:r>
            <a:r>
              <a:rPr kumimoji="0" lang="pt-BR" sz="1700" b="1" i="0" u="none" strike="noStrike" cap="none" normalizeH="0" dirty="0" smtClean="0">
                <a:ln>
                  <a:noFill/>
                </a:ln>
                <a:solidFill>
                  <a:schemeClr val="tx1"/>
                </a:solidFill>
                <a:effectLst/>
                <a:latin typeface="+mj-lt"/>
                <a:ea typeface="Times New Roman" pitchFamily="18" charset="0"/>
                <a:cs typeface="Arial" pitchFamily="34" charset="0"/>
              </a:rPr>
              <a:t>, </a:t>
            </a:r>
            <a:r>
              <a:rPr kumimoji="0" lang="pt-BR" sz="1700" b="1" i="0" u="none" strike="noStrike" cap="none" normalizeH="0" dirty="0" err="1" smtClean="0">
                <a:ln>
                  <a:noFill/>
                </a:ln>
                <a:solidFill>
                  <a:schemeClr val="tx1"/>
                </a:solidFill>
                <a:effectLst/>
                <a:latin typeface="+mj-lt"/>
                <a:ea typeface="Times New Roman" pitchFamily="18" charset="0"/>
                <a:cs typeface="Arial" pitchFamily="34" charset="0"/>
              </a:rPr>
              <a:t>etc</a:t>
            </a:r>
            <a:r>
              <a:rPr lang="pt-BR" sz="1700" b="1" dirty="0" smtClean="0">
                <a:latin typeface="+mj-lt"/>
                <a:ea typeface="Times New Roman" pitchFamily="18" charset="0"/>
                <a:cs typeface="Arial" pitchFamily="34" charset="0"/>
              </a:rPr>
              <a:t>)</a:t>
            </a:r>
          </a:p>
          <a:p>
            <a:pPr lvl="0" eaLnBrk="0" fontAlgn="base" hangingPunct="0">
              <a:spcBef>
                <a:spcPct val="0"/>
              </a:spcBef>
              <a:spcAft>
                <a:spcPct val="0"/>
              </a:spcAft>
            </a:pPr>
            <a:endParaRPr lang="pt-BR" sz="1700" dirty="0" smtClean="0">
              <a:ea typeface="Times New Roman" pitchFamily="18" charset="0"/>
              <a:cs typeface="Arial" pitchFamily="34" charset="0"/>
            </a:endParaRPr>
          </a:p>
          <a:p>
            <a:pPr lvl="0" eaLnBrk="0" fontAlgn="base" hangingPunct="0">
              <a:spcBef>
                <a:spcPct val="0"/>
              </a:spcBef>
              <a:spcAft>
                <a:spcPct val="0"/>
              </a:spcAft>
            </a:pPr>
            <a:r>
              <a:rPr lang="pt-BR" sz="1700" b="1" dirty="0" smtClean="0">
                <a:ea typeface="Times New Roman" pitchFamily="18" charset="0"/>
                <a:cs typeface="Arial" pitchFamily="34" charset="0"/>
              </a:rPr>
              <a:t>DIVULGAÇÃO:</a:t>
            </a:r>
          </a:p>
          <a:p>
            <a:pPr lvl="1" eaLnBrk="0" fontAlgn="base" hangingPunct="0">
              <a:spcBef>
                <a:spcPct val="0"/>
              </a:spcBef>
              <a:spcAft>
                <a:spcPct val="0"/>
              </a:spcAft>
              <a:buFont typeface="Arial" pitchFamily="34" charset="0"/>
              <a:buChar char="•"/>
            </a:pPr>
            <a:r>
              <a:rPr lang="pt-BR" sz="1700" b="1" dirty="0" smtClean="0">
                <a:ea typeface="Times New Roman" pitchFamily="18" charset="0"/>
                <a:cs typeface="Arial" pitchFamily="34" charset="0"/>
              </a:rPr>
              <a:t> </a:t>
            </a:r>
            <a:r>
              <a:rPr lang="pt-BR" sz="1700" dirty="0" smtClean="0">
                <a:ea typeface="Times New Roman" pitchFamily="18" charset="0"/>
                <a:cs typeface="Arial" pitchFamily="34" charset="0"/>
              </a:rPr>
              <a:t>Entre os 10 países de onde mais se originam turistas para o Brasil, divulgação pela internet é o segundo meio que mais se dissemina o nome do país.</a:t>
            </a:r>
          </a:p>
          <a:p>
            <a:pPr lvl="1" eaLnBrk="0" fontAlgn="base" hangingPunct="0">
              <a:spcBef>
                <a:spcPct val="0"/>
              </a:spcBef>
              <a:spcAft>
                <a:spcPct val="0"/>
              </a:spcAft>
              <a:buFont typeface="Arial" pitchFamily="34" charset="0"/>
              <a:buChar char="•"/>
            </a:pPr>
            <a:endParaRPr lang="pt-BR" sz="1700" b="1" dirty="0" smtClean="0">
              <a:ea typeface="Times New Roman" pitchFamily="18" charset="0"/>
              <a:cs typeface="Arial" pitchFamily="34" charset="0"/>
            </a:endParaRPr>
          </a:p>
          <a:p>
            <a:pPr eaLnBrk="0" fontAlgn="base" hangingPunct="0">
              <a:spcBef>
                <a:spcPct val="0"/>
              </a:spcBef>
              <a:spcAft>
                <a:spcPct val="0"/>
              </a:spcAft>
            </a:pPr>
            <a:r>
              <a:rPr lang="pt-BR" sz="1700" b="1" dirty="0" smtClean="0">
                <a:ea typeface="Times New Roman" pitchFamily="18" charset="0"/>
                <a:cs typeface="Arial" pitchFamily="34" charset="0"/>
              </a:rPr>
              <a:t>TURISMO DE NEGÓCIOS</a:t>
            </a:r>
          </a:p>
          <a:p>
            <a:pPr eaLnBrk="0" fontAlgn="base" hangingPunct="0">
              <a:spcBef>
                <a:spcPct val="0"/>
              </a:spcBef>
              <a:spcAft>
                <a:spcPct val="0"/>
              </a:spcAft>
            </a:pPr>
            <a:r>
              <a:rPr lang="pt-BR" sz="1700" dirty="0" smtClean="0">
                <a:ea typeface="Times New Roman" pitchFamily="18" charset="0"/>
                <a:cs typeface="Times New Roman" pitchFamily="18" charset="0"/>
              </a:rPr>
              <a:t>O desenvolvimento econômico do país e principalmente a inserção da cidade de São Paulo como uma das maiores cidades do mundo, faz com que o país tenha um dos principais pontos empresariais, desenvolvendo assim o turismo empresarial no país.</a:t>
            </a:r>
            <a:endParaRPr lang="pt-BR" sz="1700" b="1" dirty="0" smtClean="0">
              <a:latin typeface="+mj-lt"/>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17409" name="Rectangle 1"/>
          <p:cNvSpPr>
            <a:spLocks noChangeArrowheads="1"/>
          </p:cNvSpPr>
          <p:nvPr/>
        </p:nvSpPr>
        <p:spPr bwMode="auto">
          <a:xfrm>
            <a:off x="428596" y="357166"/>
            <a:ext cx="7715272"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Após um ano de preparo e estudo a empresa foi fundada em 28 de janeiro de 2010 por seus sócios Guilherme Goes e Hugo Ruano. Atualmente a organização conta com os dois sócios como funcionários, os quais desempenham todas as funções do dia a dia.</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Hoje, as tarefas são divididas da seguinte forma:</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i="0" u="none" strike="noStrike" cap="none" normalizeH="0" baseline="0" dirty="0" smtClean="0">
              <a:ln>
                <a:noFill/>
              </a:ln>
              <a:solidFill>
                <a:schemeClr val="tx1"/>
              </a:solidFill>
              <a:effectLst/>
              <a:latin typeface="+mj-l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ea typeface="Times New Roman" pitchFamily="18" charset="0"/>
                <a:cs typeface="Arial" pitchFamily="34" charset="0"/>
              </a:rPr>
              <a:t>Sócio I</a:t>
            </a:r>
            <a:endParaRPr kumimoji="0" lang="pt-BR" b="1"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Marketing</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 definição de estratégias de penetração</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 opções por melhores mídias</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 desenvolvimento de novos produtos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Captação de clientes</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Atendimento a clientes</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t-BR" i="0" u="none" strike="noStrike" cap="none" normalizeH="0" baseline="0" dirty="0" smtClean="0">
                <a:ln>
                  <a:noFill/>
                </a:ln>
                <a:solidFill>
                  <a:schemeClr val="tx1"/>
                </a:solidFill>
                <a:effectLst/>
                <a:latin typeface="+mj-lt"/>
                <a:ea typeface="Times New Roman" pitchFamily="18" charset="0"/>
                <a:cs typeface="Arial" pitchFamily="34" charset="0"/>
              </a:rPr>
              <a:t> Desenvolvimento de fornecedores</a:t>
            </a:r>
            <a:endParaRPr kumimoji="0" lang="pt-BR"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pt-BR" i="0" u="none" strike="noStrike" cap="none" normalizeH="0" baseline="0" dirty="0" smtClean="0">
              <a:ln>
                <a:noFill/>
              </a:ln>
              <a:solidFill>
                <a:schemeClr val="tx1"/>
              </a:solidFill>
              <a:effectLst/>
              <a:latin typeface="+mj-lt"/>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5" name="Retângulo 4"/>
          <p:cNvSpPr/>
          <p:nvPr/>
        </p:nvSpPr>
        <p:spPr>
          <a:xfrm>
            <a:off x="357158" y="359704"/>
            <a:ext cx="8215370" cy="5355312"/>
          </a:xfrm>
          <a:prstGeom prst="rect">
            <a:avLst/>
          </a:prstGeom>
        </p:spPr>
        <p:txBody>
          <a:bodyPr wrap="square">
            <a:spAutoFit/>
          </a:bodyPr>
          <a:lstStyle/>
          <a:p>
            <a:pPr lvl="0" algn="just" eaLnBrk="0" fontAlgn="base" hangingPunct="0">
              <a:spcBef>
                <a:spcPct val="0"/>
              </a:spcBef>
              <a:spcAft>
                <a:spcPct val="0"/>
              </a:spcAft>
            </a:pPr>
            <a:r>
              <a:rPr lang="pt-BR" b="1" dirty="0" smtClean="0">
                <a:ea typeface="Times New Roman" pitchFamily="18" charset="0"/>
                <a:cs typeface="Arial" pitchFamily="34" charset="0"/>
              </a:rPr>
              <a:t>Sócio II</a:t>
            </a:r>
          </a:p>
          <a:p>
            <a:pPr lvl="0" algn="just" eaLnBrk="0" fontAlgn="base" hangingPunct="0">
              <a:spcBef>
                <a:spcPct val="0"/>
              </a:spcBef>
              <a:spcAft>
                <a:spcPct val="0"/>
              </a:spcAft>
            </a:pPr>
            <a:endParaRPr lang="pt-BR" b="1"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Financeiro</a:t>
            </a: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 relacionamento com contador</a:t>
            </a:r>
          </a:p>
          <a:p>
            <a:pPr lvl="0" algn="just" eaLnBrk="0" fontAlgn="base" hangingPunct="0">
              <a:spcBef>
                <a:spcPct val="0"/>
              </a:spcBef>
              <a:spcAft>
                <a:spcPct val="0"/>
              </a:spcAft>
            </a:pPr>
            <a:r>
              <a:rPr lang="pt-BR" dirty="0" smtClean="0">
                <a:ea typeface="Times New Roman" pitchFamily="18" charset="0"/>
                <a:cs typeface="Arial" pitchFamily="34" charset="0"/>
              </a:rPr>
              <a:t>	- serviços de banco (fechamento de câmbio e manutenção de conta bancária)</a:t>
            </a: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	- controle do fluxo de caixa</a:t>
            </a:r>
          </a:p>
          <a:p>
            <a:pPr lvl="0" algn="just" eaLnBrk="0" fontAlgn="base" hangingPunct="0">
              <a:spcBef>
                <a:spcPct val="0"/>
              </a:spcBef>
              <a:spcAft>
                <a:spcPct val="0"/>
              </a:spcAft>
            </a:pPr>
            <a:endParaRPr lang="pt-BR" dirty="0" smtClean="0">
              <a:cs typeface="Arial" pitchFamily="34" charset="0"/>
            </a:endParaRPr>
          </a:p>
          <a:p>
            <a:pPr lvl="0" algn="just" eaLnBrk="0" fontAlgn="base" hangingPunct="0">
              <a:spcBef>
                <a:spcPct val="0"/>
              </a:spcBef>
              <a:spcAft>
                <a:spcPct val="0"/>
              </a:spcAft>
              <a:buFontTx/>
              <a:buChar char="-"/>
            </a:pPr>
            <a:r>
              <a:rPr lang="pt-BR" dirty="0" smtClean="0">
                <a:ea typeface="Times New Roman" pitchFamily="18" charset="0"/>
                <a:cs typeface="Arial" pitchFamily="34" charset="0"/>
              </a:rPr>
              <a:t> Captação de clientes</a:t>
            </a:r>
          </a:p>
          <a:p>
            <a:pPr lvl="0" algn="just" eaLnBrk="0" fontAlgn="base" hangingPunct="0">
              <a:spcBef>
                <a:spcPct val="0"/>
              </a:spcBef>
              <a:spcAft>
                <a:spcPct val="0"/>
              </a:spcAft>
              <a:buFontTx/>
              <a:buChar char="-"/>
            </a:pPr>
            <a:endParaRPr lang="pt-BR" dirty="0" smtClean="0">
              <a:cs typeface="Arial" pitchFamily="34" charset="0"/>
            </a:endParaRPr>
          </a:p>
          <a:p>
            <a:pPr lvl="0" algn="just" eaLnBrk="0" fontAlgn="base" hangingPunct="0">
              <a:spcBef>
                <a:spcPct val="0"/>
              </a:spcBef>
              <a:spcAft>
                <a:spcPct val="0"/>
              </a:spcAft>
              <a:buFontTx/>
              <a:buChar char="-"/>
            </a:pPr>
            <a:r>
              <a:rPr lang="pt-BR" dirty="0" smtClean="0">
                <a:ea typeface="Times New Roman" pitchFamily="18" charset="0"/>
                <a:cs typeface="Arial" pitchFamily="34" charset="0"/>
              </a:rPr>
              <a:t> Atendimento a clientes</a:t>
            </a:r>
          </a:p>
          <a:p>
            <a:pPr lvl="0" algn="just" eaLnBrk="0" fontAlgn="base" hangingPunct="0">
              <a:spcBef>
                <a:spcPct val="0"/>
              </a:spcBef>
              <a:spcAft>
                <a:spcPct val="0"/>
              </a:spcAft>
              <a:buFontTx/>
              <a:buChar char="-"/>
            </a:pPr>
            <a:endParaRPr lang="pt-BR" dirty="0" smtClean="0">
              <a:cs typeface="Arial" pitchFamily="34" charset="0"/>
            </a:endParaRPr>
          </a:p>
          <a:p>
            <a:pPr lvl="0" algn="just" eaLnBrk="0" fontAlgn="base" hangingPunct="0">
              <a:spcBef>
                <a:spcPct val="0"/>
              </a:spcBef>
              <a:spcAft>
                <a:spcPct val="0"/>
              </a:spcAft>
              <a:buFontTx/>
              <a:buChar char="-"/>
            </a:pPr>
            <a:r>
              <a:rPr lang="pt-BR" dirty="0" smtClean="0">
                <a:ea typeface="Times New Roman" pitchFamily="18" charset="0"/>
                <a:cs typeface="Arial" pitchFamily="34" charset="0"/>
              </a:rPr>
              <a:t> Desenvolvimento de fornecedores</a:t>
            </a:r>
          </a:p>
          <a:p>
            <a:pPr lvl="0" algn="just" eaLnBrk="0" fontAlgn="base" hangingPunct="0">
              <a:spcBef>
                <a:spcPct val="0"/>
              </a:spcBef>
              <a:spcAft>
                <a:spcPct val="0"/>
              </a:spcAft>
              <a:buFontTx/>
              <a:buChar char="-"/>
            </a:pPr>
            <a:endParaRPr lang="pt-BR" dirty="0" smtClean="0">
              <a:cs typeface="Arial" pitchFamily="34" charset="0"/>
            </a:endParaRPr>
          </a:p>
          <a:p>
            <a:pPr lvl="0" algn="just" eaLnBrk="0" fontAlgn="base" hangingPunct="0">
              <a:spcBef>
                <a:spcPct val="0"/>
              </a:spcBef>
              <a:spcAft>
                <a:spcPct val="0"/>
              </a:spcAft>
            </a:pPr>
            <a:r>
              <a:rPr lang="pt-BR" dirty="0" smtClean="0">
                <a:ea typeface="Times New Roman" pitchFamily="18" charset="0"/>
                <a:cs typeface="Arial" pitchFamily="34" charset="0"/>
              </a:rPr>
              <a:t>Além disso, a fim de se aumentar a captação de clientes e estimular a entrada de novos funcionários na empresa, pessoas conhecidas dos dois sócios, as quais estão descontentes em seus trabalhos ou estão até mesmo desempregadas, atuam hoje como “representantes de vendas”. De acordo com o seu desempenho na captação de novos negocios, no futuro alguns poderão vir a se tornar executivos da empresa.</a:t>
            </a:r>
            <a:endParaRPr lang="pt-BR" dirty="0"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ângulo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CaixaDeTexto 3"/>
          <p:cNvSpPr txBox="1"/>
          <p:nvPr/>
        </p:nvSpPr>
        <p:spPr>
          <a:xfrm>
            <a:off x="642910" y="1544785"/>
            <a:ext cx="7643866" cy="3170099"/>
          </a:xfrm>
          <a:prstGeom prst="rect">
            <a:avLst/>
          </a:prstGeom>
          <a:noFill/>
        </p:spPr>
        <p:txBody>
          <a:bodyPr wrap="square" rtlCol="0">
            <a:spAutoFit/>
          </a:bodyPr>
          <a:lstStyle/>
          <a:p>
            <a:pPr algn="ctr"/>
            <a:r>
              <a:rPr lang="pt-BR" sz="5000" dirty="0" smtClean="0">
                <a:solidFill>
                  <a:schemeClr val="bg1"/>
                </a:solidFill>
              </a:rPr>
              <a:t>2 - Cenário global sobre o turismo mundial e sua interdependência com o crescimento da economia</a:t>
            </a:r>
            <a:endParaRPr lang="pt-BR" sz="50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31368" y="0"/>
            <a:ext cx="9175368" cy="6858000"/>
          </a:xfrm>
          <a:prstGeom prst="rect">
            <a:avLst/>
          </a:prstGeom>
        </p:spPr>
      </p:pic>
      <p:sp>
        <p:nvSpPr>
          <p:cNvPr id="40961" name="Rectangle 1"/>
          <p:cNvSpPr>
            <a:spLocks noChangeArrowheads="1"/>
          </p:cNvSpPr>
          <p:nvPr/>
        </p:nvSpPr>
        <p:spPr bwMode="auto">
          <a:xfrm>
            <a:off x="500034" y="618776"/>
            <a:ext cx="7858148"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0488" algn="l"/>
              </a:tabLst>
            </a:pPr>
            <a:r>
              <a:rPr lang="pt-BR" sz="1600" dirty="0" smtClean="0">
                <a:solidFill>
                  <a:srgbClr val="000000"/>
                </a:solidFill>
                <a:latin typeface="+mj-lt"/>
                <a:ea typeface="Times New Roman" pitchFamily="18" charset="0"/>
                <a:cs typeface="Arial" pitchFamily="34" charset="0"/>
              </a:rPr>
              <a:t>Turismo é uma atividade de demanda</a:t>
            </a:r>
            <a:r>
              <a:rPr kumimoji="0" lang="pt-BR" sz="1600" b="0" i="0" u="none" strike="noStrike" cap="none" normalizeH="0" baseline="0" dirty="0" smtClean="0">
                <a:ln>
                  <a:noFill/>
                </a:ln>
                <a:solidFill>
                  <a:srgbClr val="000000"/>
                </a:solidFill>
                <a:effectLst/>
                <a:latin typeface="+mj-lt"/>
                <a:ea typeface="Times New Roman" pitchFamily="18" charset="0"/>
                <a:cs typeface="Arial" pitchFamily="34" charset="0"/>
              </a:rPr>
              <a:t>, associada ao consumo, sendo seu desempenho fortemente influenciado pelo crescimento no nível de renda dos consumidores efetivos e dos demandantes potenciais. Este setor da empresa emprega </a:t>
            </a:r>
            <a:r>
              <a:rPr kumimoji="0" lang="pt-BR" sz="1600" b="0" i="0" u="none" strike="noStrike" cap="none" normalizeH="0" baseline="0" dirty="0" smtClean="0">
                <a:ln>
                  <a:noFill/>
                </a:ln>
                <a:solidFill>
                  <a:schemeClr val="tx1"/>
                </a:solidFill>
                <a:effectLst/>
                <a:latin typeface="+mj-lt"/>
                <a:ea typeface="Times New Roman" pitchFamily="18" charset="0"/>
                <a:cs typeface="Arial" pitchFamily="34" charset="0"/>
              </a:rPr>
              <a:t>cerca de 231 milhões de pessoas e gerando mais de 10,4% do PIB mundial. </a:t>
            </a:r>
            <a:br>
              <a:rPr kumimoji="0" lang="pt-BR" sz="1600" b="0" i="0" u="none" strike="noStrike" cap="none" normalizeH="0" baseline="0" dirty="0" smtClean="0">
                <a:ln>
                  <a:noFill/>
                </a:ln>
                <a:solidFill>
                  <a:schemeClr val="tx1"/>
                </a:solidFill>
                <a:effectLst/>
                <a:latin typeface="+mj-lt"/>
                <a:ea typeface="Times New Roman" pitchFamily="18" charset="0"/>
                <a:cs typeface="Arial" pitchFamily="34" charset="0"/>
              </a:rPr>
            </a:br>
            <a:r>
              <a:rPr kumimoji="0" lang="pt-BR" sz="1600" b="0" i="0" u="none" strike="noStrike" cap="none" normalizeH="0" baseline="0" dirty="0" smtClean="0">
                <a:ln>
                  <a:noFill/>
                </a:ln>
                <a:solidFill>
                  <a:srgbClr val="000000"/>
                </a:solidFill>
                <a:effectLst/>
                <a:latin typeface="+mj-lt"/>
                <a:ea typeface="Times New Roman" pitchFamily="18" charset="0"/>
                <a:cs typeface="Arial" pitchFamily="34" charset="0"/>
              </a:rPr>
              <a:t> </a:t>
            </a:r>
            <a:r>
              <a:rPr kumimoji="0" lang="pt-BR" sz="1600" b="0" i="0" u="none" strike="noStrike" cap="none" normalizeH="0" baseline="0" dirty="0" smtClean="0">
                <a:ln>
                  <a:noFill/>
                </a:ln>
                <a:solidFill>
                  <a:srgbClr val="000000"/>
                </a:solidFill>
                <a:effectLst/>
                <a:latin typeface="+mj-lt"/>
                <a:ea typeface="Times New Roman" pitchFamily="18" charset="0"/>
                <a:cs typeface="Times New Roman" pitchFamily="18" charset="0"/>
              </a:rPr>
              <a:t>Segundo dados da Organização Mundial de Turismo (OMT), entre 2000 e 2008, as viagens internacionais cresceram 4,2% ao ano, alcançando o total de 922 milhões de turistas em 2008, gerando uma renda de aproximadamente US$ 5 trilhões (</a:t>
            </a:r>
            <a:r>
              <a:rPr kumimoji="0" lang="pt-BR" sz="1600" b="0" i="0" u="none" strike="noStrike" cap="none" normalizeH="0" baseline="0" dirty="0" smtClean="0">
                <a:ln>
                  <a:noFill/>
                </a:ln>
                <a:solidFill>
                  <a:schemeClr val="tx1"/>
                </a:solidFill>
                <a:effectLst/>
                <a:latin typeface="+mj-lt"/>
                <a:ea typeface="Times New Roman" pitchFamily="18" charset="0"/>
                <a:cs typeface="Times New Roman" pitchFamily="18" charset="0"/>
              </a:rPr>
              <a:t>Fonte: OMT. World </a:t>
            </a:r>
            <a:r>
              <a:rPr kumimoji="0" lang="pt-BR" sz="1600" b="0" i="0" u="none" strike="noStrike" cap="none" normalizeH="0" baseline="0" dirty="0" err="1" smtClean="0">
                <a:ln>
                  <a:noFill/>
                </a:ln>
                <a:solidFill>
                  <a:schemeClr val="tx1"/>
                </a:solidFill>
                <a:effectLst/>
                <a:latin typeface="+mj-lt"/>
                <a:ea typeface="Times New Roman" pitchFamily="18" charset="0"/>
                <a:cs typeface="Times New Roman" pitchFamily="18" charset="0"/>
              </a:rPr>
              <a:t>Tourism</a:t>
            </a:r>
            <a:r>
              <a:rPr kumimoji="0" lang="pt-B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pt-BR" sz="1600" b="0" i="0" u="none" strike="noStrike" cap="none" normalizeH="0" baseline="0" dirty="0" err="1" smtClean="0">
                <a:ln>
                  <a:noFill/>
                </a:ln>
                <a:solidFill>
                  <a:schemeClr val="tx1"/>
                </a:solidFill>
                <a:effectLst/>
                <a:latin typeface="+mj-lt"/>
                <a:ea typeface="Times New Roman" pitchFamily="18" charset="0"/>
                <a:cs typeface="Times New Roman" pitchFamily="18" charset="0"/>
              </a:rPr>
              <a:t>Barometer</a:t>
            </a:r>
            <a:r>
              <a:rPr kumimoji="0" lang="pt-BR" sz="1600" b="0" i="0" u="none" strike="noStrike" cap="none" normalizeH="0" baseline="0" dirty="0" smtClean="0">
                <a:ln>
                  <a:noFill/>
                </a:ln>
                <a:solidFill>
                  <a:schemeClr val="tx1"/>
                </a:solidFill>
                <a:effectLst/>
                <a:latin typeface="+mj-lt"/>
                <a:ea typeface="Times New Roman" pitchFamily="18" charset="0"/>
                <a:cs typeface="Times New Roman" pitchFamily="18" charset="0"/>
              </a:rPr>
              <a:t>. Madri, v. 7, n. 2, junho 2009).</a:t>
            </a:r>
            <a:r>
              <a:rPr kumimoji="0" lang="pt-BR" sz="1600" b="0" i="0" u="none" strike="noStrike" cap="none" normalizeH="0" baseline="0" dirty="0" smtClean="0">
                <a:ln>
                  <a:noFill/>
                </a:ln>
                <a:solidFill>
                  <a:schemeClr val="tx1"/>
                </a:solidFill>
                <a:effectLst/>
                <a:latin typeface="+mj-lt"/>
                <a:cs typeface="Arial" pitchFamily="34" charset="0"/>
              </a:rPr>
              <a:t> </a:t>
            </a:r>
          </a:p>
        </p:txBody>
      </p:sp>
      <p:pic>
        <p:nvPicPr>
          <p:cNvPr id="5" name="Imagem 4"/>
          <p:cNvPicPr/>
          <p:nvPr/>
        </p:nvPicPr>
        <p:blipFill>
          <a:blip r:embed="rId3" cstate="print">
            <a:clrChange>
              <a:clrFrom>
                <a:srgbClr val="FFFFFF"/>
              </a:clrFrom>
              <a:clrTo>
                <a:srgbClr val="FFFFFF">
                  <a:alpha val="0"/>
                </a:srgbClr>
              </a:clrTo>
            </a:clrChange>
          </a:blip>
          <a:srcRect l="15758" t="30453" r="22272" b="16264"/>
          <a:stretch>
            <a:fillRect/>
          </a:stretch>
        </p:blipFill>
        <p:spPr bwMode="auto">
          <a:xfrm>
            <a:off x="647468" y="2698104"/>
            <a:ext cx="4996102" cy="3016912"/>
          </a:xfrm>
          <a:prstGeom prst="rect">
            <a:avLst/>
          </a:prstGeom>
          <a:noFill/>
          <a:ln w="9525">
            <a:noFill/>
            <a:miter lim="800000"/>
            <a:headEnd/>
            <a:tailEnd/>
          </a:ln>
        </p:spPr>
      </p:pic>
      <p:sp>
        <p:nvSpPr>
          <p:cNvPr id="6" name="Rectangle 1"/>
          <p:cNvSpPr>
            <a:spLocks noChangeArrowheads="1"/>
          </p:cNvSpPr>
          <p:nvPr/>
        </p:nvSpPr>
        <p:spPr bwMode="auto">
          <a:xfrm>
            <a:off x="714348" y="5702874"/>
            <a:ext cx="5200018"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900" b="0" i="0" u="none" strike="noStrike" cap="none" normalizeH="0" baseline="0" dirty="0" smtClean="0">
                <a:ln>
                  <a:noFill/>
                </a:ln>
                <a:solidFill>
                  <a:schemeClr val="tx1"/>
                </a:solidFill>
                <a:effectLst/>
                <a:latin typeface="Calibri" pitchFamily="34" charset="0"/>
                <a:ea typeface="Times New Roman" pitchFamily="18" charset="0"/>
                <a:cs typeface="Helvetica"/>
              </a:rPr>
              <a:t>Gráfico 1- Comportamento do Fluxo Turístico Internacional - 1995-2008</a:t>
            </a:r>
            <a:endParaRPr kumimoji="0" lang="pt-BR"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900" b="0" i="0" u="none" strike="noStrike" cap="none" normalizeH="0" baseline="0" dirty="0" smtClean="0">
                <a:ln>
                  <a:noFill/>
                </a:ln>
                <a:solidFill>
                  <a:schemeClr val="tx1"/>
                </a:solidFill>
                <a:effectLst/>
                <a:latin typeface="Calibri" pitchFamily="34" charset="0"/>
                <a:ea typeface="Times New Roman" pitchFamily="18" charset="0"/>
                <a:cs typeface="Helvetica"/>
              </a:rPr>
              <a:t>Fonte: Organização Mundial do Turismo – OMT</a:t>
            </a:r>
            <a:endParaRPr kumimoji="0" lang="pt-B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fundo_ppt.jpg"/>
          <p:cNvPicPr>
            <a:picLocks noChangeAspect="1"/>
          </p:cNvPicPr>
          <p:nvPr/>
        </p:nvPicPr>
        <p:blipFill>
          <a:blip r:embed="rId2" cstate="print"/>
          <a:stretch>
            <a:fillRect/>
          </a:stretch>
        </p:blipFill>
        <p:spPr>
          <a:xfrm>
            <a:off x="0" y="0"/>
            <a:ext cx="9175368" cy="6858000"/>
          </a:xfrm>
          <a:prstGeom prst="rect">
            <a:avLst/>
          </a:prstGeom>
        </p:spPr>
      </p:pic>
      <p:sp>
        <p:nvSpPr>
          <p:cNvPr id="46081" name="Rectangle 1"/>
          <p:cNvSpPr>
            <a:spLocks noChangeArrowheads="1"/>
          </p:cNvSpPr>
          <p:nvPr/>
        </p:nvSpPr>
        <p:spPr bwMode="auto">
          <a:xfrm>
            <a:off x="357158" y="138499"/>
            <a:ext cx="850109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pt-BR" b="0"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A correlação positiva entre o crescimento da economia mundial e o crescimento do turismo internacional pode ser observada no Gráfico 2.</a:t>
            </a:r>
          </a:p>
          <a:p>
            <a:pPr marL="0" marR="0" lvl="0" indent="0" algn="just" defTabSz="914400" rtl="0" eaLnBrk="0" fontAlgn="base" latinLnBrk="0" hangingPunct="0">
              <a:lnSpc>
                <a:spcPct val="100000"/>
              </a:lnSpc>
              <a:spcBef>
                <a:spcPct val="0"/>
              </a:spcBef>
              <a:spcAft>
                <a:spcPct val="0"/>
              </a:spcAft>
              <a:buClrTx/>
              <a:buSzTx/>
              <a:buFontTx/>
              <a:buNone/>
              <a:tabLst/>
            </a:pPr>
            <a:r>
              <a:rPr kumimoji="0" lang="pt-BR" b="0" i="0" u="none" strike="noStrike" cap="none" normalizeH="0" baseline="0" dirty="0" smtClean="0">
                <a:ln>
                  <a:noFill/>
                </a:ln>
                <a:solidFill>
                  <a:schemeClr val="tx1"/>
                </a:solidFill>
                <a:effectLst/>
                <a:latin typeface="+mj-lt"/>
                <a:ea typeface="Times New Roman" pitchFamily="18" charset="0"/>
                <a:cs typeface="Arial" pitchFamily="34" charset="0"/>
              </a:rPr>
              <a:t>Apesar da maior volatilidade da taxa de crescimento do turismo, os períodos de crescimento da economia mundial coincidem com os períodos de aumento do fluxo turístico internacional.</a:t>
            </a:r>
            <a:endParaRPr kumimoji="0" lang="pt-BR" b="0" i="0" u="none" strike="noStrike" cap="none" normalizeH="0" baseline="0" dirty="0" smtClean="0">
              <a:ln>
                <a:noFill/>
              </a:ln>
              <a:solidFill>
                <a:schemeClr val="tx1"/>
              </a:solidFill>
              <a:effectLst/>
              <a:latin typeface="+mj-lt"/>
              <a:cs typeface="Arial" pitchFamily="34" charset="0"/>
            </a:endParaRPr>
          </a:p>
        </p:txBody>
      </p:sp>
      <p:sp>
        <p:nvSpPr>
          <p:cNvPr id="5" name="Rectangle 1"/>
          <p:cNvSpPr>
            <a:spLocks noChangeArrowheads="1"/>
          </p:cNvSpPr>
          <p:nvPr/>
        </p:nvSpPr>
        <p:spPr bwMode="auto">
          <a:xfrm>
            <a:off x="285720" y="4594878"/>
            <a:ext cx="850109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BR" b="1" i="0" u="none" strike="noStrike" cap="none" normalizeH="0" baseline="0" dirty="0" smtClean="0">
                <a:ln>
                  <a:noFill/>
                </a:ln>
                <a:solidFill>
                  <a:schemeClr val="tx1"/>
                </a:solidFill>
                <a:effectLst/>
                <a:latin typeface="+mj-lt"/>
                <a:cs typeface="Arial" pitchFamily="34" charset="0"/>
              </a:rPr>
              <a:t>FATORES QUE CONTRIBUÍRAM PARA DIMINUIR O CRESCIMENTO DO TURISMO</a:t>
            </a:r>
            <a:r>
              <a:rPr kumimoji="0" lang="pt-BR" b="1" i="0" u="none" strike="noStrike" cap="none" normalizeH="0" dirty="0" smtClean="0">
                <a:ln>
                  <a:noFill/>
                </a:ln>
                <a:solidFill>
                  <a:schemeClr val="tx1"/>
                </a:solidFill>
                <a:effectLst/>
                <a:latin typeface="+mj-lt"/>
                <a:cs typeface="Arial" pitchFamily="34" charset="0"/>
              </a:rPr>
              <a:t> (08-10):</a:t>
            </a:r>
            <a:endParaRPr kumimoji="0" lang="pt-BR" b="1" i="0" u="none" strike="noStrike" cap="none" normalizeH="0" baseline="0" dirty="0" smtClean="0">
              <a:ln>
                <a:noFill/>
              </a:ln>
              <a:solidFill>
                <a:schemeClr val="tx1"/>
              </a:solidFill>
              <a:effectLst/>
              <a:latin typeface="+mj-lt"/>
              <a:cs typeface="Arial" pitchFamily="34" charset="0"/>
            </a:endParaRPr>
          </a:p>
          <a:p>
            <a:pPr lvl="0" algn="just" fontAlgn="base">
              <a:spcBef>
                <a:spcPct val="0"/>
              </a:spcBef>
              <a:spcAft>
                <a:spcPct val="0"/>
              </a:spcAft>
              <a:buFont typeface="Arial" pitchFamily="34" charset="0"/>
              <a:buChar char="•"/>
            </a:pPr>
            <a:r>
              <a:rPr lang="pt-BR" dirty="0" smtClean="0">
                <a:ea typeface="Times New Roman" pitchFamily="18" charset="0"/>
                <a:cs typeface="Arial" pitchFamily="34" charset="0"/>
              </a:rPr>
              <a:t> Crise financeira 2008: interrompeu o crescimento do setor do turismo mundial.</a:t>
            </a:r>
          </a:p>
          <a:p>
            <a:pPr lvl="0" algn="just" fontAlgn="base">
              <a:spcBef>
                <a:spcPct val="0"/>
              </a:spcBef>
              <a:spcAft>
                <a:spcPct val="0"/>
              </a:spcAft>
            </a:pPr>
            <a:endParaRPr lang="pt-BR" dirty="0" smtClean="0">
              <a:ea typeface="Times New Roman" pitchFamily="18" charset="0"/>
              <a:cs typeface="Arial" pitchFamily="34" charset="0"/>
            </a:endParaRPr>
          </a:p>
          <a:p>
            <a:pPr lvl="0" algn="just" fontAlgn="base">
              <a:spcBef>
                <a:spcPct val="0"/>
              </a:spcBef>
              <a:spcAft>
                <a:spcPct val="0"/>
              </a:spcAft>
              <a:buFont typeface="Arial" pitchFamily="34" charset="0"/>
              <a:buChar char="•"/>
            </a:pPr>
            <a:r>
              <a:rPr lang="pt-BR" dirty="0" smtClean="0">
                <a:ea typeface="Times New Roman" pitchFamily="18" charset="0"/>
                <a:cs typeface="Arial" pitchFamily="34" charset="0"/>
              </a:rPr>
              <a:t> Gripe H1N1: contribui para o arrefecimento da demanda do turismo em algumas </a:t>
            </a:r>
            <a:r>
              <a:rPr lang="pt-BR" dirty="0" err="1" smtClean="0">
                <a:ea typeface="Times New Roman" pitchFamily="18" charset="0"/>
                <a:cs typeface="Arial" pitchFamily="34" charset="0"/>
              </a:rPr>
              <a:t>regiõe</a:t>
            </a:r>
            <a:r>
              <a:rPr lang="pt-BR" dirty="0" smtClean="0">
                <a:ea typeface="Times New Roman" pitchFamily="18" charset="0"/>
                <a:cs typeface="Arial" pitchFamily="34" charset="0"/>
              </a:rPr>
              <a:t> do mundo. </a:t>
            </a:r>
          </a:p>
        </p:txBody>
      </p:sp>
      <p:pic>
        <p:nvPicPr>
          <p:cNvPr id="6" name="Imagem 4"/>
          <p:cNvPicPr/>
          <p:nvPr/>
        </p:nvPicPr>
        <p:blipFill>
          <a:blip r:embed="rId3" cstate="print">
            <a:clrChange>
              <a:clrFrom>
                <a:srgbClr val="FFFFFF"/>
              </a:clrFrom>
              <a:clrTo>
                <a:srgbClr val="FFFFFF">
                  <a:alpha val="0"/>
                </a:srgbClr>
              </a:clrTo>
            </a:clrChange>
          </a:blip>
          <a:srcRect l="4898" t="9801" r="3249" b="8676"/>
          <a:stretch>
            <a:fillRect/>
          </a:stretch>
        </p:blipFill>
        <p:spPr bwMode="auto">
          <a:xfrm>
            <a:off x="2428860" y="1785926"/>
            <a:ext cx="4500594" cy="2773554"/>
          </a:xfrm>
          <a:prstGeom prst="rect">
            <a:avLst/>
          </a:prstGeom>
          <a:noFill/>
          <a:ln w="9525">
            <a:noFill/>
            <a:miter lim="800000"/>
            <a:headEnd/>
            <a:tailEnd/>
          </a:ln>
        </p:spPr>
      </p:pic>
      <p:sp>
        <p:nvSpPr>
          <p:cNvPr id="7" name="Rectangle 1"/>
          <p:cNvSpPr>
            <a:spLocks noChangeArrowheads="1"/>
          </p:cNvSpPr>
          <p:nvPr/>
        </p:nvSpPr>
        <p:spPr bwMode="auto">
          <a:xfrm>
            <a:off x="6929454" y="3577240"/>
            <a:ext cx="207170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900" b="0" i="0" u="none" strike="noStrike" cap="none" normalizeH="0" baseline="0" dirty="0" smtClean="0">
                <a:ln>
                  <a:noFill/>
                </a:ln>
                <a:solidFill>
                  <a:schemeClr val="tx1"/>
                </a:solidFill>
                <a:effectLst/>
                <a:latin typeface="Calibri" pitchFamily="34" charset="0"/>
                <a:ea typeface="Times New Roman" pitchFamily="18" charset="0"/>
                <a:cs typeface="Helvetica"/>
              </a:rPr>
              <a:t>Gráfico 2 - Taxa de Crescimento do Turismo Mundial e da Economia Mundial - 1996 – 2008</a:t>
            </a:r>
            <a:endParaRPr kumimoji="0" lang="pt-B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sz="900" b="0" i="0" u="none" strike="noStrike" cap="none" normalizeH="0" baseline="0" dirty="0" smtClean="0">
                <a:ln>
                  <a:noFill/>
                </a:ln>
                <a:solidFill>
                  <a:schemeClr val="tx1"/>
                </a:solidFill>
                <a:effectLst/>
                <a:latin typeface="Calibri" pitchFamily="34" charset="0"/>
                <a:ea typeface="Times New Roman" pitchFamily="18" charset="0"/>
                <a:cs typeface="Helvetica"/>
              </a:rPr>
              <a:t>Fonte: Organização Mundial do Turismo – OMT - e Fundo Monetário Internacional - FMI</a:t>
            </a:r>
            <a:endParaRPr kumimoji="0" lang="pt-B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1455</Words>
  <Application>Microsoft Office PowerPoint</Application>
  <PresentationFormat>On-screen Show (4:3)</PresentationFormat>
  <Paragraphs>240</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Tema do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Gui Goes</dc:creator>
  <cp:lastModifiedBy>Renato Batista Nogueira</cp:lastModifiedBy>
  <cp:revision>73</cp:revision>
  <dcterms:created xsi:type="dcterms:W3CDTF">2010-03-13T18:40:06Z</dcterms:created>
  <dcterms:modified xsi:type="dcterms:W3CDTF">2010-04-08T22:39:28Z</dcterms:modified>
</cp:coreProperties>
</file>